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2.xml" ContentType="application/vnd.openxmlformats-officedocument.presentationml.notesSlide+xml"/>
  <Override PartName="/ppt/notesSlides/notesSlide31.xml" ContentType="application/vnd.openxmlformats-officedocument.presentationml.notesSlide+xml"/>
  <Override PartName="/ppt/slides/slide22.xml" ContentType="application/vnd.openxmlformats-officedocument.presentationml.slide+xml"/>
  <Override PartName="/ppt/slides/slide28.xml" ContentType="application/vnd.openxmlformats-officedocument.presentationml.slide+xml"/>
  <Override PartName="/ppt/notesSlides/notesSlide11.xml" ContentType="application/vnd.openxmlformats-officedocument.presentationml.notesSlide+xml"/>
  <Override PartName="/docProps/app.xml" ContentType="application/vnd.openxmlformats-officedocument.extended-properties+xml"/>
  <Override PartName="/ppt/slides/slide30.xml" ContentType="application/vnd.openxmlformats-officedocument.presentationml.slide+xml"/>
  <Override PartName="/ppt/notesSlides/notesSlide9.xml" ContentType="application/vnd.openxmlformats-officedocument.presentationml.notesSlide+xml"/>
  <Override PartName="/ppt/slides/slide36.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s/slide47.xml" ContentType="application/vnd.openxmlformats-officedocument.presentationml.slide+xml"/>
  <Override PartName="/ppt/notesSlides/notesSlide32.xml" ContentType="application/vnd.openxmlformats-officedocument.presentationml.notesSlide+xml"/>
  <Override PartName="/ppt/notesSlides/notesSlide16.xml" ContentType="application/vnd.openxmlformats-officedocument.presentationml.notesSlide+xml"/>
  <Override PartName="/ppt/slideLayouts/slideLayout3.xml" ContentType="application/vnd.openxmlformats-officedocument.presentationml.slideLayout+xml"/>
  <Override PartName="/ppt/slides/slide21.xml" ContentType="application/vnd.openxmlformats-officedocument.presentationml.slide+xml"/>
  <Override PartName="/ppt/slides/slide23.xml" ContentType="application/vnd.openxmlformats-officedocument.presentationml.slide+xml"/>
  <Override PartName="/ppt/slideLayouts/slideLayout9.xml" ContentType="application/vnd.openxmlformats-officedocument.presentationml.slideLayout+xml"/>
  <Override PartName="/ppt/slides/slide52.xml" ContentType="application/vnd.openxmlformats-officedocument.presentationml.slide+xml"/>
  <Override PartName="/ppt/slides/slide1.xml" ContentType="application/vnd.openxmlformats-officedocument.presentationml.slide+xml"/>
  <Override PartName="/ppt/slides/slide51.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viewProps.xml" ContentType="application/vnd.openxmlformats-officedocument.presentationml.viewProps+xml"/>
  <Override PartName="/ppt/tableStyles.xml" ContentType="application/vnd.openxmlformats-officedocument.presentationml.tableStyles+xml"/>
  <Override PartName="/ppt/notesSlides/notesSlide15.xml" ContentType="application/vnd.openxmlformats-officedocument.presentationml.notesSlide+xml"/>
  <Override PartName="/ppt/notesSlides/notesSlide4.xml" ContentType="application/vnd.openxmlformats-officedocument.presentationml.notesSlide+xml"/>
  <Override PartName="/ppt/notesSlides/notesSlide41.xml" ContentType="application/vnd.openxmlformats-officedocument.presentationml.notesSlide+xml"/>
  <Override PartName="/ppt/slides/slide13.xml" ContentType="application/vnd.openxmlformats-officedocument.presentationml.slide+xml"/>
  <Override PartName="/ppt/notesSlides/notesSlide23.xml" ContentType="application/vnd.openxmlformats-officedocument.presentationml.notesSlide+xml"/>
  <Override PartName="/ppt/notesSlides/notesSlide17.xml" ContentType="application/vnd.openxmlformats-officedocument.presentationml.notesSlide+xml"/>
  <Override PartName="/ppt/notesSlides/notesSlide42.xml" ContentType="application/vnd.openxmlformats-officedocument.presentationml.notesSlide+xml"/>
  <Override PartName="/ppt/notesSlides/notesSlide35.xml" ContentType="application/vnd.openxmlformats-officedocument.presentationml.notesSlide+xml"/>
  <Override PartName="/ppt/notesSlides/notesSlide6.xml" ContentType="application/vnd.openxmlformats-officedocument.presentationml.notes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notesSlides/notesSlide13.xml" ContentType="application/vnd.openxmlformats-officedocument.presentationml.notesSlide+xml"/>
  <Override PartName="/ppt/slideLayouts/slideLayout2.xml" ContentType="application/vnd.openxmlformats-officedocument.presentationml.slideLayout+xml"/>
  <Override PartName="/ppt/notesSlides/notesSlide1.xml" ContentType="application/vnd.openxmlformats-officedocument.presentationml.notesSlide+xml"/>
  <Override PartName="/ppt/slides/slide43.xml" ContentType="application/vnd.openxmlformats-officedocument.presentationml.slide+xml"/>
  <Override PartName="/ppt/slideLayouts/slideLayout6.xml" ContentType="application/vnd.openxmlformats-officedocument.presentationml.slideLayout+xml"/>
  <Override PartName="/ppt/slides/slide37.xml" ContentType="application/vnd.openxmlformats-officedocument.presentationml.slide+xml"/>
  <Override PartName="/ppt/notesSlides/notesSlide43.xml" ContentType="application/vnd.openxmlformats-officedocument.presentationml.notesSlide+xml"/>
  <Override PartName="/ppt/slides/slide10.xml" ContentType="application/vnd.openxmlformats-officedocument.presentationml.slide+xml"/>
  <Override PartName="/ppt/notesSlides/notesSlide45.xml" ContentType="application/vnd.openxmlformats-officedocument.presentationml.notesSlide+xml"/>
  <Override PartName="/ppt/slides/slide33.xml" ContentType="application/vnd.openxmlformats-officedocument.presentationml.slide+xml"/>
  <Override PartName="/ppt/notesSlides/notesSlide48.xml" ContentType="application/vnd.openxmlformats-officedocument.presentationml.notesSlide+xml"/>
  <Override PartName="/ppt/presProps.xml" ContentType="application/vnd.openxmlformats-officedocument.presentationml.presProps+xml"/>
  <Override PartName="/ppt/notesSlides/notesSlide18.xml" ContentType="application/vnd.openxmlformats-officedocument.presentationml.notesSlide+xml"/>
  <Override PartName="/ppt/slides/slide27.xml" ContentType="application/vnd.openxmlformats-officedocument.presentationml.slide+xml"/>
  <Override PartName="/docProps/core.xml" ContentType="application/vnd.openxmlformats-package.core-properties+xml"/>
  <Override PartName="/ppt/slides/slide56.xml" ContentType="application/vnd.openxmlformats-officedocument.presentationml.slide+xml"/>
  <Override PartName="/ppt/slides/slide31.xml" ContentType="application/vnd.openxmlformats-officedocument.presentationml.slide+xml"/>
  <Default Extension="bin" ContentType="application/vnd.openxmlformats-officedocument.presentationml.printerSettings"/>
  <Override PartName="/ppt/notesSlides/notesSlide10.xml" ContentType="application/vnd.openxmlformats-officedocument.presentationml.notesSlide+xml"/>
  <Override PartName="/ppt/notesSlides/notesSlide39.xml" ContentType="application/vnd.openxmlformats-officedocument.presentationml.notesSlide+xml"/>
  <Override PartName="/ppt/slides/slide53.xml" ContentType="application/vnd.openxmlformats-officedocument.presentationml.slide+xml"/>
  <Override PartName="/ppt/notesSlides/notesSlide24.xml" ContentType="application/vnd.openxmlformats-officedocument.presentationml.notesSlide+xml"/>
  <Override PartName="/ppt/notesSlides/notesSlide47.xml" ContentType="application/vnd.openxmlformats-officedocument.presentationml.notesSlide+xml"/>
  <Override PartName="/ppt/slides/slide55.xml" ContentType="application/vnd.openxmlformats-officedocument.presentationml.slide+xml"/>
  <Override PartName="/ppt/slides/slide12.xml" ContentType="application/vnd.openxmlformats-officedocument.presentationml.slide+xml"/>
  <Override PartName="/ppt/slides/slide19.xml" ContentType="application/vnd.openxmlformats-officedocument.presentationml.slide+xml"/>
  <Override PartName="/ppt/slides/slide41.xml" ContentType="application/vnd.openxmlformats-officedocument.presentationml.slide+xml"/>
  <Override PartName="/ppt/slides/slide46.xml" ContentType="application/vnd.openxmlformats-officedocument.presentationml.slide+xml"/>
  <Override PartName="/ppt/notesSlides/notesSlide2.xml" ContentType="application/vnd.openxmlformats-officedocument.presentationml.notesSlide+xml"/>
  <Override PartName="/ppt/notesSlides/notesSlide14.xml" ContentType="application/vnd.openxmlformats-officedocument.presentationml.notesSlide+xml"/>
  <Override PartName="/ppt/notesSlides/notesSlide28.xml" ContentType="application/vnd.openxmlformats-officedocument.presentationml.notesSlide+xml"/>
  <Override PartName="/ppt/theme/theme2.xml" ContentType="application/vnd.openxmlformats-officedocument.theme+xml"/>
  <Override PartName="/ppt/notesSlides/notesSlide27.xml" ContentType="application/vnd.openxmlformats-officedocument.presentationml.notesSlide+xml"/>
  <Override PartName="/ppt/slides/slide2.xml" ContentType="application/vnd.openxmlformats-officedocument.presentationml.slide+xml"/>
  <Override PartName="/ppt/notesSlides/notesSlide25.xml" ContentType="application/vnd.openxmlformats-officedocument.presentationml.notesSlide+xml"/>
  <Override PartName="/ppt/slides/slide35.xml" ContentType="application/vnd.openxmlformats-officedocument.presentationml.slide+xml"/>
  <Override PartName="/ppt/slides/slide42.xml" ContentType="application/vnd.openxmlformats-officedocument.presentationml.slide+xml"/>
  <Override PartName="/ppt/notesSlides/notesSlide40.xml" ContentType="application/vnd.openxmlformats-officedocument.presentationml.notesSlide+xml"/>
  <Override PartName="/ppt/slides/slide45.xml" ContentType="application/vnd.openxmlformats-officedocument.presentationml.slide+xml"/>
  <Override PartName="/ppt/notesSlides/notesSlide34.xml" ContentType="application/vnd.openxmlformats-officedocument.presentationml.notesSlide+xml"/>
  <Override PartName="/ppt/notesSlides/notesSlide38.xml" ContentType="application/vnd.openxmlformats-officedocument.presentationml.notesSlide+xml"/>
  <Override PartName="/ppt/notesSlides/notesSlide21.xml" ContentType="application/vnd.openxmlformats-officedocument.presentationml.notesSlide+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s/slide50.xml" ContentType="application/vnd.openxmlformats-officedocument.presentationml.slide+xml"/>
  <Override PartName="/ppt/slides/slide54.xml" ContentType="application/vnd.openxmlformats-officedocument.presentationml.slide+xml"/>
  <Override PartName="/ppt/notesSlides/notesSlide3.xml" ContentType="application/vnd.openxmlformats-officedocument.presentationml.notesSlide+xml"/>
  <Override PartName="/ppt/notesSlides/notesSlide29.xml" ContentType="application/vnd.openxmlformats-officedocument.presentationml.notesSlide+xml"/>
  <Override PartName="/ppt/notesSlides/notesSlide36.xml" ContentType="application/vnd.openxmlformats-officedocument.presentationml.notesSlide+xml"/>
  <Default Extension="xml" ContentType="application/xml"/>
  <Override PartName="/ppt/slides/slide26.xml" ContentType="application/vnd.openxmlformats-officedocument.presentationml.slide+xml"/>
  <Override PartName="/ppt/slideMasters/slideMaster1.xml" ContentType="application/vnd.openxmlformats-officedocument.presentationml.slideMaster+xml"/>
  <Override PartName="/ppt/notesSlides/notesSlide7.xml" ContentType="application/vnd.openxmlformats-officedocument.presentationml.notesSlide+xml"/>
  <Override PartName="/ppt/slides/slide25.xml" ContentType="application/vnd.openxmlformats-officedocument.presentationml.slide+xml"/>
  <Override PartName="/ppt/notesSlides/notesSlide19.xml" ContentType="application/vnd.openxmlformats-officedocument.presentationml.notesSlide+xml"/>
  <Override PartName="/ppt/slides/slide14.xml" ContentType="application/vnd.openxmlformats-officedocument.presentationml.slide+xml"/>
  <Override PartName="/ppt/slides/slide40.xml" ContentType="application/vnd.openxmlformats-officedocument.presentationml.slide+xml"/>
  <Override PartName="/ppt/notesSlides/notesSlide50.xml" ContentType="application/vnd.openxmlformats-officedocument.presentationml.notesSlide+xml"/>
  <Override PartName="/ppt/slides/slide34.xml" ContentType="application/vnd.openxmlformats-officedocument.presentationml.slide+xml"/>
  <Override PartName="/ppt/notesSlides/notesSlide26.xml" ContentType="application/vnd.openxmlformats-officedocument.presentationml.notesSlide+xml"/>
  <Override PartName="/ppt/slides/slide44.xml" ContentType="application/vnd.openxmlformats-officedocument.presentationml.slide+xml"/>
  <Override PartName="/ppt/notesSlides/notesSlide12.xml" ContentType="application/vnd.openxmlformats-officedocument.presentationml.notesSlide+xml"/>
  <Override PartName="/ppt/notesSlides/notesSlide37.xml" ContentType="application/vnd.openxmlformats-officedocument.presentationml.notesSlide+xml"/>
  <Override PartName="/ppt/notesSlides/notesSlide44.xml" ContentType="application/vnd.openxmlformats-officedocument.presentationml.notesSlide+xml"/>
  <Override PartName="/ppt/notesSlides/notesSlide5.xml" ContentType="application/vnd.openxmlformats-officedocument.presentationml.notesSlide+xml"/>
  <Override PartName="/ppt/slides/slide49.xml" ContentType="application/vnd.openxmlformats-officedocument.presentationml.slide+xml"/>
  <Override PartName="/ppt/slideLayouts/slideLayout1.xml" ContentType="application/vnd.openxmlformats-officedocument.presentationml.slideLayout+xml"/>
  <Override PartName="/ppt/slides/slide48.xml" ContentType="application/vnd.openxmlformats-officedocument.presentationml.slide+xml"/>
  <Override PartName="/ppt/theme/theme1.xml" ContentType="application/vnd.openxmlformats-officedocument.theme+xml"/>
  <Override PartName="/ppt/presentation.xml" ContentType="application/vnd.openxmlformats-officedocument.presentationml.presentation.main+xml"/>
  <Override PartName="/ppt/slides/slide5.xml" ContentType="application/vnd.openxmlformats-officedocument.presentationml.slide+xml"/>
  <Override PartName="/ppt/slideLayouts/slideLayout7.xml" ContentType="application/vnd.openxmlformats-officedocument.presentationml.slideLayout+xml"/>
  <Default Extension="jpeg" ContentType="image/jpeg"/>
  <Override PartName="/ppt/notesSlides/notesSlide33.xml" ContentType="application/vnd.openxmlformats-officedocument.presentationml.notesSlide+xml"/>
  <Override PartName="/ppt/notesSlides/notesSlide46.xml" ContentType="application/vnd.openxmlformats-officedocument.presentationml.notesSlide+xml"/>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ppt/notesSlides/notesSlide8.xml" ContentType="application/vnd.openxmlformats-officedocument.presentationml.notesSlide+xml"/>
  <Override PartName="/ppt/slides/slide8.xml" ContentType="application/vnd.openxmlformats-officedocument.presentationml.slide+xml"/>
  <Override PartName="/ppt/slides/slide15.xml" ContentType="application/vnd.openxmlformats-officedocument.presentationml.slide+xml"/>
  <Override PartName="/ppt/notesSlides/notesSlide49.xml" ContentType="application/vnd.openxmlformats-officedocument.presentationml.notesSlide+xml"/>
  <Default Extension="rels" ContentType="application/vnd.openxmlformats-package.relationships+xml"/>
  <Override PartName="/ppt/slides/slide9.xml" ContentType="application/vnd.openxmlformats-officedocument.presentationml.slide+xml"/>
  <Override PartName="/ppt/slides/slide24.xml" ContentType="application/vnd.openxmlformats-officedocument.presentationml.slide+xml"/>
  <Override PartName="/ppt/slides/slide39.xml" ContentType="application/vnd.openxmlformats-officedocument.presentationml.slide+xml"/>
  <Override PartName="/ppt/slides/slide32.xml" ContentType="application/vnd.openxmlformats-officedocument.presentationml.slide+xml"/>
  <Override PartName="/ppt/notesSlides/notesSlide30.xml" ContentType="application/vnd.openxmlformats-officedocument.presentationml.notesSlide+xml"/>
  <Override PartName="/ppt/slides/slide6.xml" ContentType="application/vnd.openxmlformats-officedocument.presentationml.slide+xml"/>
  <Override PartName="/ppt/slides/slide16.xml" ContentType="application/vnd.openxmlformats-officedocument.presentationml.slide+xml"/>
  <Override PartName="/ppt/slides/slide38.xml" ContentType="application/vnd.openxmlformats-officedocument.presentationml.slide+xml"/>
  <Override PartName="/ppt/notesSlides/notesSlide20.xml" ContentType="application/vnd.openxmlformats-officedocument.presentationml.notesSlide+xml"/>
  <Override PartName="/ppt/slides/slide29.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865" r:id="rId1"/>
  </p:sldMasterIdLst>
  <p:notesMasterIdLst>
    <p:notesMasterId r:id="rId58"/>
  </p:notesMasterIdLst>
  <p:sldIdLst>
    <p:sldId id="256" r:id="rId2"/>
    <p:sldId id="257" r:id="rId3"/>
    <p:sldId id="317" r:id="rId4"/>
    <p:sldId id="318" r:id="rId5"/>
    <p:sldId id="310" r:id="rId6"/>
    <p:sldId id="311" r:id="rId7"/>
    <p:sldId id="312" r:id="rId8"/>
    <p:sldId id="313" r:id="rId9"/>
    <p:sldId id="314" r:id="rId10"/>
    <p:sldId id="258" r:id="rId11"/>
    <p:sldId id="259" r:id="rId12"/>
    <p:sldId id="260" r:id="rId13"/>
    <p:sldId id="272" r:id="rId14"/>
    <p:sldId id="316" r:id="rId15"/>
    <p:sldId id="261" r:id="rId16"/>
    <p:sldId id="264" r:id="rId17"/>
    <p:sldId id="277" r:id="rId18"/>
    <p:sldId id="274" r:id="rId19"/>
    <p:sldId id="292" r:id="rId20"/>
    <p:sldId id="278" r:id="rId21"/>
    <p:sldId id="319" r:id="rId22"/>
    <p:sldId id="320" r:id="rId23"/>
    <p:sldId id="279" r:id="rId24"/>
    <p:sldId id="276" r:id="rId25"/>
    <p:sldId id="281" r:id="rId26"/>
    <p:sldId id="265" r:id="rId27"/>
    <p:sldId id="286" r:id="rId28"/>
    <p:sldId id="266" r:id="rId29"/>
    <p:sldId id="287" r:id="rId30"/>
    <p:sldId id="275" r:id="rId31"/>
    <p:sldId id="295" r:id="rId32"/>
    <p:sldId id="267" r:id="rId33"/>
    <p:sldId id="288" r:id="rId34"/>
    <p:sldId id="270" r:id="rId35"/>
    <p:sldId id="285" r:id="rId36"/>
    <p:sldId id="294" r:id="rId37"/>
    <p:sldId id="293" r:id="rId38"/>
    <p:sldId id="289" r:id="rId39"/>
    <p:sldId id="291" r:id="rId40"/>
    <p:sldId id="296" r:id="rId41"/>
    <p:sldId id="297" r:id="rId42"/>
    <p:sldId id="322"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5" r:id="rId56"/>
    <p:sldId id="321" r:id="rId5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7289" autoAdjust="0"/>
    <p:restoredTop sz="94660"/>
  </p:normalViewPr>
  <p:slideViewPr>
    <p:cSldViewPr>
      <p:cViewPr varScale="1">
        <p:scale>
          <a:sx n="92" d="100"/>
          <a:sy n="92" d="100"/>
        </p:scale>
        <p:origin x="-74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60" Type="http://schemas.openxmlformats.org/officeDocument/2006/relationships/presProps" Target="presProps.xml"/><Relationship Id="rId39" Type="http://schemas.openxmlformats.org/officeDocument/2006/relationships/slide" Target="slides/slide38.xml"/><Relationship Id="rId7" Type="http://schemas.openxmlformats.org/officeDocument/2006/relationships/slide" Target="slides/slide6.xml"/><Relationship Id="rId43" Type="http://schemas.openxmlformats.org/officeDocument/2006/relationships/slide" Target="slides/slide42.xml"/><Relationship Id="rId25" Type="http://schemas.openxmlformats.org/officeDocument/2006/relationships/slide" Target="slides/slide24.xml"/><Relationship Id="rId10" Type="http://schemas.openxmlformats.org/officeDocument/2006/relationships/slide" Target="slides/slide9.xml"/><Relationship Id="rId50" Type="http://schemas.openxmlformats.org/officeDocument/2006/relationships/slide" Target="slides/slide49.xml"/><Relationship Id="rId63" Type="http://schemas.openxmlformats.org/officeDocument/2006/relationships/tableStyles" Target="tableStyles.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27" Type="http://schemas.openxmlformats.org/officeDocument/2006/relationships/slide" Target="slides/slide26.xml"/><Relationship Id="rId14" Type="http://schemas.openxmlformats.org/officeDocument/2006/relationships/slide" Target="slides/slide13.xml"/><Relationship Id="rId4" Type="http://schemas.openxmlformats.org/officeDocument/2006/relationships/slide" Target="slides/slide3.xml"/><Relationship Id="rId28" Type="http://schemas.openxmlformats.org/officeDocument/2006/relationships/slide" Target="slides/slide27.xml"/><Relationship Id="rId45" Type="http://schemas.openxmlformats.org/officeDocument/2006/relationships/slide" Target="slides/slide44.xml"/><Relationship Id="rId58" Type="http://schemas.openxmlformats.org/officeDocument/2006/relationships/notesMaster" Target="notesMasters/notesMaster1.xml"/><Relationship Id="rId42" Type="http://schemas.openxmlformats.org/officeDocument/2006/relationships/slide" Target="slides/slide41.xml"/><Relationship Id="rId6" Type="http://schemas.openxmlformats.org/officeDocument/2006/relationships/slide" Target="slides/slide5.xml"/><Relationship Id="rId49" Type="http://schemas.openxmlformats.org/officeDocument/2006/relationships/slide" Target="slides/slide48.xml"/><Relationship Id="rId44" Type="http://schemas.openxmlformats.org/officeDocument/2006/relationships/slide" Target="slides/slide43.xml"/><Relationship Id="rId19" Type="http://schemas.openxmlformats.org/officeDocument/2006/relationships/slide" Target="slides/slide18.xml"/><Relationship Id="rId38" Type="http://schemas.openxmlformats.org/officeDocument/2006/relationships/slide" Target="slides/slide37.xml"/><Relationship Id="rId20" Type="http://schemas.openxmlformats.org/officeDocument/2006/relationships/slide" Target="slides/slide19.xml"/><Relationship Id="rId2" Type="http://schemas.openxmlformats.org/officeDocument/2006/relationships/slide" Target="slides/slide1.xml"/><Relationship Id="rId46" Type="http://schemas.openxmlformats.org/officeDocument/2006/relationships/slide" Target="slides/slide45.xml"/><Relationship Id="rId57" Type="http://schemas.openxmlformats.org/officeDocument/2006/relationships/slide" Target="slides/slide56.xml"/><Relationship Id="rId59" Type="http://schemas.openxmlformats.org/officeDocument/2006/relationships/printerSettings" Target="printerSettings/printerSettings1.bin"/><Relationship Id="rId35" Type="http://schemas.openxmlformats.org/officeDocument/2006/relationships/slide" Target="slides/slide34.xml"/><Relationship Id="rId51" Type="http://schemas.openxmlformats.org/officeDocument/2006/relationships/slide" Target="slides/slide50.xml"/><Relationship Id="rId55" Type="http://schemas.openxmlformats.org/officeDocument/2006/relationships/slide" Target="slides/slide54.xml"/><Relationship Id="rId31" Type="http://schemas.openxmlformats.org/officeDocument/2006/relationships/slide" Target="slides/slide30.xml"/><Relationship Id="rId34" Type="http://schemas.openxmlformats.org/officeDocument/2006/relationships/slide" Target="slides/slide33.xml"/><Relationship Id="rId40" Type="http://schemas.openxmlformats.org/officeDocument/2006/relationships/slide" Target="slides/slide39.xml"/><Relationship Id="rId62" Type="http://schemas.openxmlformats.org/officeDocument/2006/relationships/theme" Target="theme/theme1.xml"/><Relationship Id="rId36" Type="http://schemas.openxmlformats.org/officeDocument/2006/relationships/slide" Target="slides/slide35.xml"/><Relationship Id="rId1" Type="http://schemas.openxmlformats.org/officeDocument/2006/relationships/slideMaster" Target="slideMasters/slideMaster1.xml"/><Relationship Id="rId24" Type="http://schemas.openxmlformats.org/officeDocument/2006/relationships/slide" Target="slides/slide23.xml"/><Relationship Id="rId47" Type="http://schemas.openxmlformats.org/officeDocument/2006/relationships/slide" Target="slides/slide46.xml"/><Relationship Id="rId56" Type="http://schemas.openxmlformats.org/officeDocument/2006/relationships/slide" Target="slides/slide55.xml"/><Relationship Id="rId48" Type="http://schemas.openxmlformats.org/officeDocument/2006/relationships/slide" Target="slides/slide47.xml"/><Relationship Id="rId8" Type="http://schemas.openxmlformats.org/officeDocument/2006/relationships/slide" Target="slides/slide7.xml"/><Relationship Id="rId13" Type="http://schemas.openxmlformats.org/officeDocument/2006/relationships/slide" Target="slides/slide12.xml"/><Relationship Id="rId32" Type="http://schemas.openxmlformats.org/officeDocument/2006/relationships/slide" Target="slides/slide31.xml"/><Relationship Id="rId37" Type="http://schemas.openxmlformats.org/officeDocument/2006/relationships/slide" Target="slides/slide36.xml"/><Relationship Id="rId52" Type="http://schemas.openxmlformats.org/officeDocument/2006/relationships/slide" Target="slides/slide51.xml"/><Relationship Id="rId54" Type="http://schemas.openxmlformats.org/officeDocument/2006/relationships/slide" Target="slides/slide53.xml"/><Relationship Id="rId12" Type="http://schemas.openxmlformats.org/officeDocument/2006/relationships/slide" Target="slides/slide11.xml"/><Relationship Id="rId3" Type="http://schemas.openxmlformats.org/officeDocument/2006/relationships/slide" Target="slides/slide2.xml"/><Relationship Id="rId23" Type="http://schemas.openxmlformats.org/officeDocument/2006/relationships/slide" Target="slides/slide22.xml"/><Relationship Id="rId61" Type="http://schemas.openxmlformats.org/officeDocument/2006/relationships/viewProps" Target="viewProps.xml"/><Relationship Id="rId53" Type="http://schemas.openxmlformats.org/officeDocument/2006/relationships/slide" Target="slides/slide52.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29" Type="http://schemas.openxmlformats.org/officeDocument/2006/relationships/slide" Target="slides/slide28.xml"/><Relationship Id="rId16" Type="http://schemas.openxmlformats.org/officeDocument/2006/relationships/slide" Target="slides/slide15.xml"/><Relationship Id="rId33" Type="http://schemas.openxmlformats.org/officeDocument/2006/relationships/slide" Target="slides/slide32.xml"/><Relationship Id="rId41" Type="http://schemas.openxmlformats.org/officeDocument/2006/relationships/slide" Target="slides/slide40.xml"/><Relationship Id="rId5" Type="http://schemas.openxmlformats.org/officeDocument/2006/relationships/slide" Target="slides/slide4.xml"/><Relationship Id="rId15" Type="http://schemas.openxmlformats.org/officeDocument/2006/relationships/slide" Target="slides/slide14.xml"/><Relationship Id="rId22" Type="http://schemas.openxmlformats.org/officeDocument/2006/relationships/slide" Target="slides/slide21.xml"/><Relationship Id="rId21" Type="http://schemas.openxmlformats.org/officeDocument/2006/relationships/slide" Target="slides/slide2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34F4F5E-71B5-4741-B0C6-66F4934E94FD}" type="datetimeFigureOut">
              <a:rPr lang="en-US" smtClean="0"/>
              <a:pPr/>
              <a:t>3/12/10</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1AEC78-0060-4027-9A5E-1CEE828A8B58}" type="slidenum">
              <a:rPr lang="en-NZ" smtClean="0"/>
              <a:pPr/>
              <a:t>‹#›</a:t>
            </a:fld>
            <a:endParaRPr lang="en-NZ"/>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091AEC78-0060-4027-9A5E-1CEE828A8B58}" type="slidenum">
              <a:rPr lang="en-NZ" smtClean="0"/>
              <a:pPr/>
              <a:t>1</a:t>
            </a:fld>
            <a:endParaRPr lang="en-NZ"/>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091AEC78-0060-4027-9A5E-1CEE828A8B58}" type="slidenum">
              <a:rPr lang="en-NZ" smtClean="0"/>
              <a:pPr/>
              <a:t>10</a:t>
            </a:fld>
            <a:endParaRPr lang="en-NZ"/>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091AEC78-0060-4027-9A5E-1CEE828A8B58}" type="slidenum">
              <a:rPr lang="en-NZ" smtClean="0"/>
              <a:pPr/>
              <a:t>11</a:t>
            </a:fld>
            <a:endParaRPr lang="en-NZ"/>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091AEC78-0060-4027-9A5E-1CEE828A8B58}" type="slidenum">
              <a:rPr lang="en-NZ" smtClean="0"/>
              <a:pPr/>
              <a:t>12</a:t>
            </a:fld>
            <a:endParaRPr lang="en-NZ"/>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091AEC78-0060-4027-9A5E-1CEE828A8B58}" type="slidenum">
              <a:rPr lang="en-NZ" smtClean="0"/>
              <a:pPr/>
              <a:t>13</a:t>
            </a:fld>
            <a:endParaRPr lang="en-NZ"/>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091AEC78-0060-4027-9A5E-1CEE828A8B58}" type="slidenum">
              <a:rPr lang="en-NZ" smtClean="0"/>
              <a:pPr/>
              <a:t>15</a:t>
            </a:fld>
            <a:endParaRPr lang="en-NZ"/>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091AEC78-0060-4027-9A5E-1CEE828A8B58}" type="slidenum">
              <a:rPr lang="en-NZ" smtClean="0"/>
              <a:pPr/>
              <a:t>16</a:t>
            </a:fld>
            <a:endParaRPr lang="en-NZ"/>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091AEC78-0060-4027-9A5E-1CEE828A8B58}" type="slidenum">
              <a:rPr lang="en-NZ" smtClean="0"/>
              <a:pPr/>
              <a:t>17</a:t>
            </a:fld>
            <a:endParaRPr lang="en-NZ"/>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091AEC78-0060-4027-9A5E-1CEE828A8B58}" type="slidenum">
              <a:rPr lang="en-NZ" smtClean="0"/>
              <a:pPr/>
              <a:t>18</a:t>
            </a:fld>
            <a:endParaRPr lang="en-NZ"/>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091AEC78-0060-4027-9A5E-1CEE828A8B58}" type="slidenum">
              <a:rPr lang="en-NZ" smtClean="0"/>
              <a:pPr/>
              <a:t>19</a:t>
            </a:fld>
            <a:endParaRPr lang="en-NZ"/>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091AEC78-0060-4027-9A5E-1CEE828A8B58}" type="slidenum">
              <a:rPr lang="en-NZ" smtClean="0"/>
              <a:pPr/>
              <a:t>20</a:t>
            </a:fld>
            <a:endParaRPr lang="en-NZ"/>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091AEC78-0060-4027-9A5E-1CEE828A8B58}" type="slidenum">
              <a:rPr lang="en-NZ" smtClean="0"/>
              <a:pPr/>
              <a:t>2</a:t>
            </a:fld>
            <a:endParaRPr lang="en-NZ"/>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091AEC78-0060-4027-9A5E-1CEE828A8B58}" type="slidenum">
              <a:rPr lang="en-NZ" smtClean="0"/>
              <a:pPr/>
              <a:t>23</a:t>
            </a:fld>
            <a:endParaRPr lang="en-NZ"/>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091AEC78-0060-4027-9A5E-1CEE828A8B58}" type="slidenum">
              <a:rPr lang="en-NZ" smtClean="0"/>
              <a:pPr/>
              <a:t>24</a:t>
            </a:fld>
            <a:endParaRPr lang="en-NZ"/>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091AEC78-0060-4027-9A5E-1CEE828A8B58}" type="slidenum">
              <a:rPr lang="en-NZ" smtClean="0"/>
              <a:pPr/>
              <a:t>25</a:t>
            </a:fld>
            <a:endParaRPr lang="en-NZ"/>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091AEC78-0060-4027-9A5E-1CEE828A8B58}" type="slidenum">
              <a:rPr lang="en-NZ" smtClean="0"/>
              <a:pPr/>
              <a:t>26</a:t>
            </a:fld>
            <a:endParaRPr lang="en-NZ"/>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091AEC78-0060-4027-9A5E-1CEE828A8B58}" type="slidenum">
              <a:rPr lang="en-NZ" smtClean="0"/>
              <a:pPr/>
              <a:t>27</a:t>
            </a:fld>
            <a:endParaRPr lang="en-NZ"/>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091AEC78-0060-4027-9A5E-1CEE828A8B58}" type="slidenum">
              <a:rPr lang="en-NZ" smtClean="0"/>
              <a:pPr/>
              <a:t>28</a:t>
            </a:fld>
            <a:endParaRPr lang="en-NZ"/>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091AEC78-0060-4027-9A5E-1CEE828A8B58}" type="slidenum">
              <a:rPr lang="en-NZ" smtClean="0"/>
              <a:pPr/>
              <a:t>29</a:t>
            </a:fld>
            <a:endParaRPr lang="en-NZ"/>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091AEC78-0060-4027-9A5E-1CEE828A8B58}" type="slidenum">
              <a:rPr lang="en-NZ" smtClean="0"/>
              <a:pPr/>
              <a:t>30</a:t>
            </a:fld>
            <a:endParaRPr lang="en-NZ"/>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091AEC78-0060-4027-9A5E-1CEE828A8B58}" type="slidenum">
              <a:rPr lang="en-NZ" smtClean="0"/>
              <a:pPr/>
              <a:t>31</a:t>
            </a:fld>
            <a:endParaRPr lang="en-NZ"/>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091AEC78-0060-4027-9A5E-1CEE828A8B58}" type="slidenum">
              <a:rPr lang="en-NZ" smtClean="0"/>
              <a:pPr/>
              <a:t>32</a:t>
            </a:fld>
            <a:endParaRPr lang="en-NZ"/>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091AEC78-0060-4027-9A5E-1CEE828A8B58}" type="slidenum">
              <a:rPr lang="en-NZ" smtClean="0"/>
              <a:pPr/>
              <a:t>3</a:t>
            </a:fld>
            <a:endParaRPr lang="en-NZ"/>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091AEC78-0060-4027-9A5E-1CEE828A8B58}" type="slidenum">
              <a:rPr lang="en-NZ" smtClean="0"/>
              <a:pPr/>
              <a:t>33</a:t>
            </a:fld>
            <a:endParaRPr lang="en-NZ"/>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091AEC78-0060-4027-9A5E-1CEE828A8B58}" type="slidenum">
              <a:rPr lang="en-NZ" smtClean="0"/>
              <a:pPr/>
              <a:t>34</a:t>
            </a:fld>
            <a:endParaRPr lang="en-NZ"/>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091AEC78-0060-4027-9A5E-1CEE828A8B58}" type="slidenum">
              <a:rPr lang="en-NZ" smtClean="0"/>
              <a:pPr/>
              <a:t>35</a:t>
            </a:fld>
            <a:endParaRPr lang="en-NZ"/>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091AEC78-0060-4027-9A5E-1CEE828A8B58}" type="slidenum">
              <a:rPr lang="en-NZ" smtClean="0"/>
              <a:pPr/>
              <a:t>36</a:t>
            </a:fld>
            <a:endParaRPr lang="en-NZ"/>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091AEC78-0060-4027-9A5E-1CEE828A8B58}" type="slidenum">
              <a:rPr lang="en-NZ" smtClean="0"/>
              <a:pPr/>
              <a:t>37</a:t>
            </a:fld>
            <a:endParaRPr lang="en-NZ"/>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091AEC78-0060-4027-9A5E-1CEE828A8B58}" type="slidenum">
              <a:rPr lang="en-NZ" smtClean="0"/>
              <a:pPr/>
              <a:t>38</a:t>
            </a:fld>
            <a:endParaRPr lang="en-NZ"/>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091AEC78-0060-4027-9A5E-1CEE828A8B58}" type="slidenum">
              <a:rPr lang="en-NZ" smtClean="0"/>
              <a:pPr/>
              <a:t>39</a:t>
            </a:fld>
            <a:endParaRPr lang="en-NZ"/>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091AEC78-0060-4027-9A5E-1CEE828A8B58}" type="slidenum">
              <a:rPr lang="en-NZ" smtClean="0"/>
              <a:pPr/>
              <a:t>40</a:t>
            </a:fld>
            <a:endParaRPr lang="en-NZ"/>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091AEC78-0060-4027-9A5E-1CEE828A8B58}" type="slidenum">
              <a:rPr lang="en-NZ" smtClean="0"/>
              <a:pPr/>
              <a:t>41</a:t>
            </a:fld>
            <a:endParaRPr lang="en-NZ"/>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091AEC78-0060-4027-9A5E-1CEE828A8B58}" type="slidenum">
              <a:rPr lang="en-NZ" smtClean="0"/>
              <a:pPr/>
              <a:t>43</a:t>
            </a:fld>
            <a:endParaRPr lang="en-NZ"/>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091AEC78-0060-4027-9A5E-1CEE828A8B58}" type="slidenum">
              <a:rPr lang="en-NZ" smtClean="0"/>
              <a:pPr/>
              <a:t>4</a:t>
            </a:fld>
            <a:endParaRPr lang="en-NZ"/>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091AEC78-0060-4027-9A5E-1CEE828A8B58}" type="slidenum">
              <a:rPr lang="en-NZ" smtClean="0"/>
              <a:pPr/>
              <a:t>44</a:t>
            </a:fld>
            <a:endParaRPr lang="en-NZ"/>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091AEC78-0060-4027-9A5E-1CEE828A8B58}" type="slidenum">
              <a:rPr lang="en-NZ" smtClean="0"/>
              <a:pPr/>
              <a:t>45</a:t>
            </a:fld>
            <a:endParaRPr lang="en-NZ"/>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091AEC78-0060-4027-9A5E-1CEE828A8B58}" type="slidenum">
              <a:rPr lang="en-NZ" smtClean="0"/>
              <a:pPr/>
              <a:t>46</a:t>
            </a:fld>
            <a:endParaRPr lang="en-NZ"/>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091AEC78-0060-4027-9A5E-1CEE828A8B58}" type="slidenum">
              <a:rPr lang="en-NZ" smtClean="0"/>
              <a:pPr/>
              <a:t>47</a:t>
            </a:fld>
            <a:endParaRPr lang="en-NZ"/>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091AEC78-0060-4027-9A5E-1CEE828A8B58}" type="slidenum">
              <a:rPr lang="en-NZ" smtClean="0"/>
              <a:pPr/>
              <a:t>48</a:t>
            </a:fld>
            <a:endParaRPr lang="en-NZ"/>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091AEC78-0060-4027-9A5E-1CEE828A8B58}" type="slidenum">
              <a:rPr lang="en-NZ" smtClean="0"/>
              <a:pPr/>
              <a:t>49</a:t>
            </a:fld>
            <a:endParaRPr lang="en-NZ"/>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091AEC78-0060-4027-9A5E-1CEE828A8B58}" type="slidenum">
              <a:rPr lang="en-NZ" smtClean="0"/>
              <a:pPr/>
              <a:t>50</a:t>
            </a:fld>
            <a:endParaRPr lang="en-NZ"/>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091AEC78-0060-4027-9A5E-1CEE828A8B58}" type="slidenum">
              <a:rPr lang="en-NZ" smtClean="0"/>
              <a:pPr/>
              <a:t>51</a:t>
            </a:fld>
            <a:endParaRPr lang="en-NZ"/>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091AEC78-0060-4027-9A5E-1CEE828A8B58}" type="slidenum">
              <a:rPr lang="en-NZ" smtClean="0"/>
              <a:pPr/>
              <a:t>52</a:t>
            </a:fld>
            <a:endParaRPr lang="en-NZ"/>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091AEC78-0060-4027-9A5E-1CEE828A8B58}" type="slidenum">
              <a:rPr lang="en-NZ" smtClean="0"/>
              <a:pPr/>
              <a:t>53</a:t>
            </a:fld>
            <a:endParaRPr lang="en-NZ"/>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091AEC78-0060-4027-9A5E-1CEE828A8B58}" type="slidenum">
              <a:rPr lang="en-NZ" smtClean="0"/>
              <a:pPr/>
              <a:t>5</a:t>
            </a:fld>
            <a:endParaRPr lang="en-NZ"/>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091AEC78-0060-4027-9A5E-1CEE828A8B58}" type="slidenum">
              <a:rPr lang="en-NZ" smtClean="0"/>
              <a:pPr/>
              <a:t>54</a:t>
            </a:fld>
            <a:endParaRPr lang="en-NZ"/>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091AEC78-0060-4027-9A5E-1CEE828A8B58}" type="slidenum">
              <a:rPr lang="en-NZ" smtClean="0"/>
              <a:pPr/>
              <a:t>6</a:t>
            </a:fld>
            <a:endParaRPr lang="en-NZ"/>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091AEC78-0060-4027-9A5E-1CEE828A8B58}" type="slidenum">
              <a:rPr lang="en-NZ" smtClean="0"/>
              <a:pPr/>
              <a:t>7</a:t>
            </a:fld>
            <a:endParaRPr lang="en-NZ"/>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091AEC78-0060-4027-9A5E-1CEE828A8B58}" type="slidenum">
              <a:rPr lang="en-NZ" smtClean="0"/>
              <a:pPr/>
              <a:t>8</a:t>
            </a:fld>
            <a:endParaRPr lang="en-NZ"/>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091AEC78-0060-4027-9A5E-1CEE828A8B58}" type="slidenum">
              <a:rPr lang="en-NZ" smtClean="0"/>
              <a:pPr/>
              <a:t>9</a:t>
            </a:fld>
            <a:endParaRPr lang="en-NZ"/>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AU"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AU"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3AF8BA4E-5CF8-45CB-BD5C-7ED8090BBAC6}" type="datetimeFigureOut">
              <a:rPr lang="en-US" smtClean="0"/>
              <a:pPr/>
              <a:t>3/12/10</a:t>
            </a:fld>
            <a:endParaRPr lang="en-NZ"/>
          </a:p>
        </p:txBody>
      </p:sp>
      <p:sp>
        <p:nvSpPr>
          <p:cNvPr id="16" name="Slide Number Placeholder 15"/>
          <p:cNvSpPr>
            <a:spLocks noGrp="1"/>
          </p:cNvSpPr>
          <p:nvPr>
            <p:ph type="sldNum" sz="quarter" idx="11"/>
          </p:nvPr>
        </p:nvSpPr>
        <p:spPr/>
        <p:txBody>
          <a:bodyPr/>
          <a:lstStyle/>
          <a:p>
            <a:fld id="{4F59604A-DDD4-4BE5-9F0F-C50D317D165F}" type="slidenum">
              <a:rPr lang="en-US" smtClean="0"/>
              <a:pPr/>
              <a:t>‹#›</a:t>
            </a:fld>
            <a:endParaRPr lang="en-US"/>
          </a:p>
        </p:txBody>
      </p:sp>
      <p:sp>
        <p:nvSpPr>
          <p:cNvPr id="17" name="Footer Placeholder 16"/>
          <p:cNvSpPr>
            <a:spLocks noGrp="1"/>
          </p:cNvSpPr>
          <p:nvPr>
            <p:ph type="ftr" sz="quarter" idx="12"/>
          </p:nvPr>
        </p:nvSpPr>
        <p:spPr/>
        <p:txBody>
          <a:bodyPr/>
          <a:lstStyle/>
          <a:p>
            <a:endParaRPr lang="en-NZ"/>
          </a:p>
        </p:txBody>
      </p:sp>
    </p:spTree>
  </p:cSld>
  <p:clrMapOvr>
    <a:masterClrMapping/>
  </p:clrMapOvr>
  <p:transition>
    <p:randomBar dir="vert"/>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AU"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AU" smtClean="0"/>
              <a:t>Click to edit Master text styles</a:t>
            </a:r>
          </a:p>
          <a:p>
            <a:pPr lvl="1" eaLnBrk="1" latinLnBrk="0" hangingPunct="1"/>
            <a:r>
              <a:rPr lang="en-AU" smtClean="0"/>
              <a:t>Second level</a:t>
            </a:r>
          </a:p>
          <a:p>
            <a:pPr lvl="2" eaLnBrk="1" latinLnBrk="0" hangingPunct="1"/>
            <a:r>
              <a:rPr lang="en-AU" smtClean="0"/>
              <a:t>Third level</a:t>
            </a:r>
          </a:p>
          <a:p>
            <a:pPr lvl="3" eaLnBrk="1" latinLnBrk="0" hangingPunct="1"/>
            <a:r>
              <a:rPr lang="en-AU" smtClean="0"/>
              <a:t>Fourth level</a:t>
            </a:r>
          </a:p>
          <a:p>
            <a:pPr lvl="4" eaLnBrk="1" latinLnBrk="0" hangingPunct="1"/>
            <a:r>
              <a:rPr lang="en-AU" smtClean="0"/>
              <a:t>Fifth level</a:t>
            </a:r>
            <a:endParaRPr kumimoji="0" lang="en-US"/>
          </a:p>
        </p:txBody>
      </p:sp>
      <p:sp>
        <p:nvSpPr>
          <p:cNvPr id="4" name="Date Placeholder 3"/>
          <p:cNvSpPr>
            <a:spLocks noGrp="1"/>
          </p:cNvSpPr>
          <p:nvPr>
            <p:ph type="dt" sz="half" idx="10"/>
          </p:nvPr>
        </p:nvSpPr>
        <p:spPr/>
        <p:txBody>
          <a:bodyPr/>
          <a:lstStyle/>
          <a:p>
            <a:fld id="{3AF8BA4E-5CF8-45CB-BD5C-7ED8090BBAC6}" type="datetimeFigureOut">
              <a:rPr lang="en-US" smtClean="0"/>
              <a:pPr/>
              <a:t>3/12/10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CD958994-CB4D-4C92-944B-41D836874F76}" type="slidenum">
              <a:rPr lang="en-NZ" smtClean="0"/>
              <a:pPr/>
              <a:t>‹#›</a:t>
            </a:fld>
            <a:endParaRPr lang="en-NZ"/>
          </a:p>
        </p:txBody>
      </p:sp>
    </p:spTree>
  </p:cSld>
  <p:clrMapOvr>
    <a:masterClrMapping/>
  </p:clrMapOvr>
  <p:transition>
    <p:randomBar dir="vert"/>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AU"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AU" smtClean="0"/>
              <a:t>Click to edit Master text styles</a:t>
            </a:r>
          </a:p>
          <a:p>
            <a:pPr lvl="1" eaLnBrk="1" latinLnBrk="0" hangingPunct="1"/>
            <a:r>
              <a:rPr lang="en-AU" smtClean="0"/>
              <a:t>Second level</a:t>
            </a:r>
          </a:p>
          <a:p>
            <a:pPr lvl="2" eaLnBrk="1" latinLnBrk="0" hangingPunct="1"/>
            <a:r>
              <a:rPr lang="en-AU" smtClean="0"/>
              <a:t>Third level</a:t>
            </a:r>
          </a:p>
          <a:p>
            <a:pPr lvl="3" eaLnBrk="1" latinLnBrk="0" hangingPunct="1"/>
            <a:r>
              <a:rPr lang="en-AU" smtClean="0"/>
              <a:t>Fourth level</a:t>
            </a:r>
          </a:p>
          <a:p>
            <a:pPr lvl="4" eaLnBrk="1" latinLnBrk="0" hangingPunct="1"/>
            <a:r>
              <a:rPr lang="en-AU" smtClean="0"/>
              <a:t>Fifth level</a:t>
            </a:r>
            <a:endParaRPr kumimoji="0" lang="en-US"/>
          </a:p>
        </p:txBody>
      </p:sp>
      <p:sp>
        <p:nvSpPr>
          <p:cNvPr id="4" name="Date Placeholder 3"/>
          <p:cNvSpPr>
            <a:spLocks noGrp="1"/>
          </p:cNvSpPr>
          <p:nvPr>
            <p:ph type="dt" sz="half" idx="10"/>
          </p:nvPr>
        </p:nvSpPr>
        <p:spPr/>
        <p:txBody>
          <a:bodyPr/>
          <a:lstStyle/>
          <a:p>
            <a:fld id="{3AF8BA4E-5CF8-45CB-BD5C-7ED8090BBAC6}" type="datetimeFigureOut">
              <a:rPr lang="en-US" smtClean="0"/>
              <a:pPr/>
              <a:t>3/12/10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CD958994-CB4D-4C92-944B-41D836874F76}" type="slidenum">
              <a:rPr lang="en-NZ" smtClean="0"/>
              <a:pPr/>
              <a:t>‹#›</a:t>
            </a:fld>
            <a:endParaRPr lang="en-NZ"/>
          </a:p>
        </p:txBody>
      </p:sp>
    </p:spTree>
  </p:cSld>
  <p:clrMapOvr>
    <a:masterClrMapping/>
  </p:clrMapOvr>
  <p:transition>
    <p:randomBar dir="vert"/>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AU" smtClean="0"/>
              <a:t>Click to edit Master text styles</a:t>
            </a:r>
          </a:p>
          <a:p>
            <a:pPr lvl="1" eaLnBrk="1" latinLnBrk="0" hangingPunct="1"/>
            <a:r>
              <a:rPr lang="en-AU" smtClean="0"/>
              <a:t>Second level</a:t>
            </a:r>
          </a:p>
          <a:p>
            <a:pPr lvl="2" eaLnBrk="1" latinLnBrk="0" hangingPunct="1"/>
            <a:r>
              <a:rPr lang="en-AU" smtClean="0"/>
              <a:t>Third level</a:t>
            </a:r>
          </a:p>
          <a:p>
            <a:pPr lvl="3" eaLnBrk="1" latinLnBrk="0" hangingPunct="1"/>
            <a:r>
              <a:rPr lang="en-AU" smtClean="0"/>
              <a:t>Fourth level</a:t>
            </a:r>
          </a:p>
          <a:p>
            <a:pPr lvl="4" eaLnBrk="1" latinLnBrk="0" hangingPunct="1"/>
            <a:r>
              <a:rPr lang="en-AU" smtClean="0"/>
              <a:t>Fifth level</a:t>
            </a:r>
            <a:endParaRPr kumimoji="0" lang="en-US"/>
          </a:p>
        </p:txBody>
      </p:sp>
      <p:sp>
        <p:nvSpPr>
          <p:cNvPr id="14" name="Date Placeholder 13"/>
          <p:cNvSpPr>
            <a:spLocks noGrp="1"/>
          </p:cNvSpPr>
          <p:nvPr>
            <p:ph type="dt" sz="half" idx="14"/>
          </p:nvPr>
        </p:nvSpPr>
        <p:spPr/>
        <p:txBody>
          <a:bodyPr/>
          <a:lstStyle/>
          <a:p>
            <a:fld id="{3AF8BA4E-5CF8-45CB-BD5C-7ED8090BBAC6}" type="datetimeFigureOut">
              <a:rPr lang="en-US" smtClean="0"/>
              <a:pPr/>
              <a:t>3/12/10</a:t>
            </a:fld>
            <a:endParaRPr lang="en-NZ"/>
          </a:p>
        </p:txBody>
      </p:sp>
      <p:sp>
        <p:nvSpPr>
          <p:cNvPr id="15" name="Slide Number Placeholder 14"/>
          <p:cNvSpPr>
            <a:spLocks noGrp="1"/>
          </p:cNvSpPr>
          <p:nvPr>
            <p:ph type="sldNum" sz="quarter" idx="15"/>
          </p:nvPr>
        </p:nvSpPr>
        <p:spPr/>
        <p:txBody>
          <a:bodyPr/>
          <a:lstStyle>
            <a:lvl1pPr algn="ctr">
              <a:defRPr/>
            </a:lvl1pPr>
          </a:lstStyle>
          <a:p>
            <a:fld id="{CD958994-CB4D-4C92-944B-41D836874F76}" type="slidenum">
              <a:rPr lang="en-NZ" smtClean="0"/>
              <a:pPr/>
              <a:t>‹#›</a:t>
            </a:fld>
            <a:endParaRPr lang="en-NZ"/>
          </a:p>
        </p:txBody>
      </p:sp>
      <p:sp>
        <p:nvSpPr>
          <p:cNvPr id="16" name="Footer Placeholder 15"/>
          <p:cNvSpPr>
            <a:spLocks noGrp="1"/>
          </p:cNvSpPr>
          <p:nvPr>
            <p:ph type="ftr" sz="quarter" idx="16"/>
          </p:nvPr>
        </p:nvSpPr>
        <p:spPr/>
        <p:txBody>
          <a:bodyPr/>
          <a:lstStyle/>
          <a:p>
            <a:endParaRPr lang="en-NZ"/>
          </a:p>
        </p:txBody>
      </p:sp>
      <p:sp>
        <p:nvSpPr>
          <p:cNvPr id="17" name="Title 16"/>
          <p:cNvSpPr>
            <a:spLocks noGrp="1"/>
          </p:cNvSpPr>
          <p:nvPr>
            <p:ph type="title"/>
          </p:nvPr>
        </p:nvSpPr>
        <p:spPr/>
        <p:txBody>
          <a:bodyPr rtlCol="0" anchor="b" anchorCtr="0"/>
          <a:lstStyle/>
          <a:p>
            <a:r>
              <a:rPr kumimoji="0" lang="en-AU" smtClean="0"/>
              <a:t>Click to edit Master title style</a:t>
            </a:r>
            <a:endParaRPr kumimoji="0" lang="en-US"/>
          </a:p>
        </p:txBody>
      </p:sp>
    </p:spTree>
  </p:cSld>
  <p:clrMapOvr>
    <a:masterClrMapping/>
  </p:clrMapOvr>
  <p:transition>
    <p:randomBar dir="vert"/>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AF8BA4E-5CF8-45CB-BD5C-7ED8090BBAC6}" type="datetimeFigureOut">
              <a:rPr lang="en-US" smtClean="0"/>
              <a:pPr/>
              <a:t>3/12/10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D2E57653-3E58-4892-A7ED-712530ACC680}" type="slidenum">
              <a:rPr kumimoji="0" lang="en-US" smtClean="0"/>
              <a:pPr/>
              <a:t>‹#›</a:t>
            </a:fld>
            <a:endParaRPr kumimoji="0"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AU"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AU"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p:randomBar dir="vert"/>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AF8BA4E-5CF8-45CB-BD5C-7ED8090BBAC6}" type="datetimeFigureOut">
              <a:rPr lang="en-US" smtClean="0"/>
              <a:pPr/>
              <a:t>3/12/10</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CD958994-CB4D-4C92-944B-41D836874F76}" type="slidenum">
              <a:rPr lang="en-NZ" smtClean="0"/>
              <a:pPr/>
              <a:t>‹#›</a:t>
            </a:fld>
            <a:endParaRPr lang="en-NZ"/>
          </a:p>
        </p:txBody>
      </p:sp>
      <p:sp>
        <p:nvSpPr>
          <p:cNvPr id="2" name="Title 1"/>
          <p:cNvSpPr>
            <a:spLocks noGrp="1"/>
          </p:cNvSpPr>
          <p:nvPr>
            <p:ph type="title"/>
          </p:nvPr>
        </p:nvSpPr>
        <p:spPr/>
        <p:txBody>
          <a:bodyPr/>
          <a:lstStyle/>
          <a:p>
            <a:r>
              <a:rPr kumimoji="0" lang="en-AU"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AU" smtClean="0"/>
              <a:t>Click to edit Master text styles</a:t>
            </a:r>
          </a:p>
          <a:p>
            <a:pPr lvl="1" eaLnBrk="1" latinLnBrk="0" hangingPunct="1"/>
            <a:r>
              <a:rPr lang="en-AU" smtClean="0"/>
              <a:t>Second level</a:t>
            </a:r>
          </a:p>
          <a:p>
            <a:pPr lvl="2" eaLnBrk="1" latinLnBrk="0" hangingPunct="1"/>
            <a:r>
              <a:rPr lang="en-AU" smtClean="0"/>
              <a:t>Third level</a:t>
            </a:r>
          </a:p>
          <a:p>
            <a:pPr lvl="3" eaLnBrk="1" latinLnBrk="0" hangingPunct="1"/>
            <a:r>
              <a:rPr lang="en-AU" smtClean="0"/>
              <a:t>Fourth level</a:t>
            </a:r>
          </a:p>
          <a:p>
            <a:pPr lvl="4" eaLnBrk="1" latinLnBrk="0" hangingPunct="1"/>
            <a:r>
              <a:rPr lang="en-AU"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AU" smtClean="0"/>
              <a:t>Click to edit Master text styles</a:t>
            </a:r>
          </a:p>
          <a:p>
            <a:pPr lvl="1" eaLnBrk="1" latinLnBrk="0" hangingPunct="1"/>
            <a:r>
              <a:rPr lang="en-AU" smtClean="0"/>
              <a:t>Second level</a:t>
            </a:r>
          </a:p>
          <a:p>
            <a:pPr lvl="2" eaLnBrk="1" latinLnBrk="0" hangingPunct="1"/>
            <a:r>
              <a:rPr lang="en-AU" smtClean="0"/>
              <a:t>Third level</a:t>
            </a:r>
          </a:p>
          <a:p>
            <a:pPr lvl="3" eaLnBrk="1" latinLnBrk="0" hangingPunct="1"/>
            <a:r>
              <a:rPr lang="en-AU" smtClean="0"/>
              <a:t>Fourth level</a:t>
            </a:r>
          </a:p>
          <a:p>
            <a:pPr lvl="4" eaLnBrk="1" latinLnBrk="0" hangingPunct="1"/>
            <a:r>
              <a:rPr lang="en-AU" smtClean="0"/>
              <a:t>Fifth level</a:t>
            </a:r>
            <a:endParaRPr kumimoji="0" lang="en-US"/>
          </a:p>
        </p:txBody>
      </p:sp>
    </p:spTree>
  </p:cSld>
  <p:clrMapOvr>
    <a:masterClrMapping/>
  </p:clrMapOvr>
  <p:transition>
    <p:randomBar dir="vert"/>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CD958994-CB4D-4C92-944B-41D836874F76}" type="slidenum">
              <a:rPr lang="en-NZ" smtClean="0"/>
              <a:pPr/>
              <a:t>‹#›</a:t>
            </a:fld>
            <a:endParaRPr lang="en-NZ"/>
          </a:p>
        </p:txBody>
      </p:sp>
      <p:sp>
        <p:nvSpPr>
          <p:cNvPr id="8" name="Footer Placeholder 7"/>
          <p:cNvSpPr>
            <a:spLocks noGrp="1"/>
          </p:cNvSpPr>
          <p:nvPr>
            <p:ph type="ftr" sz="quarter" idx="11"/>
          </p:nvPr>
        </p:nvSpPr>
        <p:spPr/>
        <p:txBody>
          <a:bodyPr/>
          <a:lstStyle/>
          <a:p>
            <a:endParaRPr lang="en-NZ"/>
          </a:p>
        </p:txBody>
      </p:sp>
      <p:sp>
        <p:nvSpPr>
          <p:cNvPr id="7" name="Date Placeholder 6"/>
          <p:cNvSpPr>
            <a:spLocks noGrp="1"/>
          </p:cNvSpPr>
          <p:nvPr>
            <p:ph type="dt" sz="half" idx="10"/>
          </p:nvPr>
        </p:nvSpPr>
        <p:spPr/>
        <p:txBody>
          <a:bodyPr/>
          <a:lstStyle/>
          <a:p>
            <a:fld id="{3AF8BA4E-5CF8-45CB-BD5C-7ED8090BBAC6}" type="datetimeFigureOut">
              <a:rPr lang="en-US" smtClean="0"/>
              <a:pPr/>
              <a:t>3/12/10</a:t>
            </a:fld>
            <a:endParaRPr lang="en-NZ"/>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AU"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AU" smtClean="0"/>
              <a:t>Click to edit Master text styles</a:t>
            </a:r>
          </a:p>
          <a:p>
            <a:pPr lvl="1" eaLnBrk="1" latinLnBrk="0" hangingPunct="1"/>
            <a:r>
              <a:rPr lang="en-AU" smtClean="0"/>
              <a:t>Second level</a:t>
            </a:r>
          </a:p>
          <a:p>
            <a:pPr lvl="2" eaLnBrk="1" latinLnBrk="0" hangingPunct="1"/>
            <a:r>
              <a:rPr lang="en-AU" smtClean="0"/>
              <a:t>Third level</a:t>
            </a:r>
          </a:p>
          <a:p>
            <a:pPr lvl="3" eaLnBrk="1" latinLnBrk="0" hangingPunct="1"/>
            <a:r>
              <a:rPr lang="en-AU" smtClean="0"/>
              <a:t>Fourth level</a:t>
            </a:r>
          </a:p>
          <a:p>
            <a:pPr lvl="4" eaLnBrk="1" latinLnBrk="0" hangingPunct="1"/>
            <a:r>
              <a:rPr lang="en-AU"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AU" smtClean="0"/>
              <a:t>Click to edit Master text styles</a:t>
            </a:r>
          </a:p>
          <a:p>
            <a:pPr lvl="1" eaLnBrk="1" latinLnBrk="0" hangingPunct="1"/>
            <a:r>
              <a:rPr lang="en-AU" smtClean="0"/>
              <a:t>Second level</a:t>
            </a:r>
          </a:p>
          <a:p>
            <a:pPr lvl="2" eaLnBrk="1" latinLnBrk="0" hangingPunct="1"/>
            <a:r>
              <a:rPr lang="en-AU" smtClean="0"/>
              <a:t>Third level</a:t>
            </a:r>
          </a:p>
          <a:p>
            <a:pPr lvl="3" eaLnBrk="1" latinLnBrk="0" hangingPunct="1"/>
            <a:r>
              <a:rPr lang="en-AU" smtClean="0"/>
              <a:t>Fourth level</a:t>
            </a:r>
          </a:p>
          <a:p>
            <a:pPr lvl="4" eaLnBrk="1" latinLnBrk="0" hangingPunct="1"/>
            <a:r>
              <a:rPr lang="en-AU"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AU"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AU"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p:randomBar dir="vert"/>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AF8BA4E-5CF8-45CB-BD5C-7ED8090BBAC6}" type="datetimeFigureOut">
              <a:rPr lang="en-US" smtClean="0"/>
              <a:pPr/>
              <a:t>3/12/10</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CD958994-CB4D-4C92-944B-41D836874F76}" type="slidenum">
              <a:rPr lang="en-NZ" smtClean="0"/>
              <a:pPr/>
              <a:t>‹#›</a:t>
            </a:fld>
            <a:endParaRPr lang="en-NZ"/>
          </a:p>
        </p:txBody>
      </p:sp>
      <p:sp>
        <p:nvSpPr>
          <p:cNvPr id="2" name="Title 1"/>
          <p:cNvSpPr>
            <a:spLocks noGrp="1"/>
          </p:cNvSpPr>
          <p:nvPr>
            <p:ph type="title"/>
          </p:nvPr>
        </p:nvSpPr>
        <p:spPr/>
        <p:txBody>
          <a:bodyPr/>
          <a:lstStyle/>
          <a:p>
            <a:r>
              <a:rPr kumimoji="0" lang="en-AU" smtClean="0"/>
              <a:t>Click to edit Master title style</a:t>
            </a:r>
            <a:endParaRPr kumimoji="0" lang="en-US"/>
          </a:p>
        </p:txBody>
      </p:sp>
    </p:spTree>
  </p:cSld>
  <p:clrMapOvr>
    <a:masterClrMapping/>
  </p:clrMapOvr>
  <p:transition>
    <p:randomBar dir="vert"/>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AF8BA4E-5CF8-45CB-BD5C-7ED8090BBAC6}" type="datetimeFigureOut">
              <a:rPr lang="en-US" smtClean="0"/>
              <a:pPr/>
              <a:t>3/12/10</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CD958994-CB4D-4C92-944B-41D836874F76}" type="slidenum">
              <a:rPr lang="en-NZ" smtClean="0"/>
              <a:pPr/>
              <a:t>‹#›</a:t>
            </a:fld>
            <a:endParaRPr lang="en-NZ"/>
          </a:p>
        </p:txBody>
      </p:sp>
    </p:spTree>
  </p:cSld>
  <p:clrMapOvr>
    <a:masterClrMapping/>
  </p:clrMapOvr>
  <p:transition>
    <p:randomBar dir="vert"/>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AU" smtClean="0"/>
              <a:t>Click to edit Master text styles</a:t>
            </a:r>
          </a:p>
          <a:p>
            <a:pPr lvl="1" eaLnBrk="1" latinLnBrk="0" hangingPunct="1"/>
            <a:r>
              <a:rPr lang="en-AU" smtClean="0"/>
              <a:t>Second level</a:t>
            </a:r>
          </a:p>
          <a:p>
            <a:pPr lvl="2" eaLnBrk="1" latinLnBrk="0" hangingPunct="1"/>
            <a:r>
              <a:rPr lang="en-AU" smtClean="0"/>
              <a:t>Third level</a:t>
            </a:r>
          </a:p>
          <a:p>
            <a:pPr lvl="3" eaLnBrk="1" latinLnBrk="0" hangingPunct="1"/>
            <a:r>
              <a:rPr lang="en-AU" smtClean="0"/>
              <a:t>Fourth level</a:t>
            </a:r>
          </a:p>
          <a:p>
            <a:pPr lvl="4" eaLnBrk="1" latinLnBrk="0" hangingPunct="1"/>
            <a:r>
              <a:rPr lang="en-AU"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AU"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AU" smtClean="0"/>
              <a:t>Click to edit Master title style</a:t>
            </a:r>
            <a:endParaRPr kumimoji="0" lang="en-US"/>
          </a:p>
        </p:txBody>
      </p:sp>
      <p:sp>
        <p:nvSpPr>
          <p:cNvPr id="8" name="Date Placeholder 7"/>
          <p:cNvSpPr>
            <a:spLocks noGrp="1"/>
          </p:cNvSpPr>
          <p:nvPr>
            <p:ph type="dt" sz="half" idx="14"/>
          </p:nvPr>
        </p:nvSpPr>
        <p:spPr/>
        <p:txBody>
          <a:bodyPr/>
          <a:lstStyle/>
          <a:p>
            <a:fld id="{3AF8BA4E-5CF8-45CB-BD5C-7ED8090BBAC6}" type="datetimeFigureOut">
              <a:rPr lang="en-US" smtClean="0"/>
              <a:pPr/>
              <a:t>3/12/10</a:t>
            </a:fld>
            <a:endParaRPr lang="en-NZ"/>
          </a:p>
        </p:txBody>
      </p:sp>
      <p:sp>
        <p:nvSpPr>
          <p:cNvPr id="9" name="Slide Number Placeholder 8"/>
          <p:cNvSpPr>
            <a:spLocks noGrp="1"/>
          </p:cNvSpPr>
          <p:nvPr>
            <p:ph type="sldNum" sz="quarter" idx="15"/>
          </p:nvPr>
        </p:nvSpPr>
        <p:spPr/>
        <p:txBody>
          <a:bodyPr/>
          <a:lstStyle/>
          <a:p>
            <a:fld id="{CD958994-CB4D-4C92-944B-41D836874F76}" type="slidenum">
              <a:rPr lang="en-NZ" smtClean="0"/>
              <a:pPr/>
              <a:t>‹#›</a:t>
            </a:fld>
            <a:endParaRPr lang="en-NZ"/>
          </a:p>
        </p:txBody>
      </p:sp>
      <p:sp>
        <p:nvSpPr>
          <p:cNvPr id="10" name="Footer Placeholder 9"/>
          <p:cNvSpPr>
            <a:spLocks noGrp="1"/>
          </p:cNvSpPr>
          <p:nvPr>
            <p:ph type="ftr" sz="quarter" idx="16"/>
          </p:nvPr>
        </p:nvSpPr>
        <p:spPr/>
        <p:txBody>
          <a:bodyPr/>
          <a:lstStyle/>
          <a:p>
            <a:endParaRPr lang="en-NZ"/>
          </a:p>
        </p:txBody>
      </p:sp>
    </p:spTree>
  </p:cSld>
  <p:clrMapOvr>
    <a:masterClrMapping/>
  </p:clrMapOvr>
  <p:transition>
    <p:randomBar dir="vert"/>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AU"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AU"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AU" smtClean="0"/>
              <a:t>Click to edit Master text styles</a:t>
            </a:r>
          </a:p>
        </p:txBody>
      </p:sp>
      <p:sp>
        <p:nvSpPr>
          <p:cNvPr id="8" name="Date Placeholder 7"/>
          <p:cNvSpPr>
            <a:spLocks noGrp="1"/>
          </p:cNvSpPr>
          <p:nvPr>
            <p:ph type="dt" sz="half" idx="10"/>
          </p:nvPr>
        </p:nvSpPr>
        <p:spPr/>
        <p:txBody>
          <a:bodyPr/>
          <a:lstStyle/>
          <a:p>
            <a:fld id="{3AF8BA4E-5CF8-45CB-BD5C-7ED8090BBAC6}" type="datetimeFigureOut">
              <a:rPr lang="en-US" smtClean="0"/>
              <a:pPr/>
              <a:t>3/12/10</a:t>
            </a:fld>
            <a:endParaRPr lang="en-NZ"/>
          </a:p>
        </p:txBody>
      </p:sp>
      <p:sp>
        <p:nvSpPr>
          <p:cNvPr id="9" name="Slide Number Placeholder 8"/>
          <p:cNvSpPr>
            <a:spLocks noGrp="1"/>
          </p:cNvSpPr>
          <p:nvPr>
            <p:ph type="sldNum" sz="quarter" idx="11"/>
          </p:nvPr>
        </p:nvSpPr>
        <p:spPr/>
        <p:txBody>
          <a:bodyPr/>
          <a:lstStyle/>
          <a:p>
            <a:fld id="{CD958994-CB4D-4C92-944B-41D836874F76}" type="slidenum">
              <a:rPr lang="en-NZ" smtClean="0"/>
              <a:pPr/>
              <a:t>‹#›</a:t>
            </a:fld>
            <a:endParaRPr lang="en-NZ"/>
          </a:p>
        </p:txBody>
      </p:sp>
      <p:sp>
        <p:nvSpPr>
          <p:cNvPr id="10" name="Footer Placeholder 9"/>
          <p:cNvSpPr>
            <a:spLocks noGrp="1"/>
          </p:cNvSpPr>
          <p:nvPr>
            <p:ph type="ftr" sz="quarter" idx="12"/>
          </p:nvPr>
        </p:nvSpPr>
        <p:spPr/>
        <p:txBody>
          <a:bodyPr/>
          <a:lstStyle/>
          <a:p>
            <a:endParaRPr lang="en-NZ"/>
          </a:p>
        </p:txBody>
      </p:sp>
    </p:spTree>
  </p:cSld>
  <p:clrMapOvr>
    <a:masterClrMapping/>
  </p:clrMapOvr>
  <p:transition>
    <p:randomBar dir="vert"/>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AU" smtClean="0"/>
              <a:t>Click to edit Master text styles</a:t>
            </a:r>
          </a:p>
          <a:p>
            <a:pPr lvl="1" eaLnBrk="1" latinLnBrk="0" hangingPunct="1"/>
            <a:r>
              <a:rPr kumimoji="0" lang="en-AU" smtClean="0"/>
              <a:t>Second level</a:t>
            </a:r>
          </a:p>
          <a:p>
            <a:pPr lvl="2" eaLnBrk="1" latinLnBrk="0" hangingPunct="1"/>
            <a:r>
              <a:rPr kumimoji="0" lang="en-AU" smtClean="0"/>
              <a:t>Third level</a:t>
            </a:r>
          </a:p>
          <a:p>
            <a:pPr lvl="3" eaLnBrk="1" latinLnBrk="0" hangingPunct="1"/>
            <a:r>
              <a:rPr kumimoji="0" lang="en-AU" smtClean="0"/>
              <a:t>Fourth level</a:t>
            </a:r>
          </a:p>
          <a:p>
            <a:pPr lvl="4" eaLnBrk="1" latinLnBrk="0" hangingPunct="1"/>
            <a:r>
              <a:rPr kumimoji="0" lang="en-AU"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3AF8BA4E-5CF8-45CB-BD5C-7ED8090BBAC6}" type="datetimeFigureOut">
              <a:rPr lang="en-US" smtClean="0"/>
              <a:pPr/>
              <a:t>3/12/10</a:t>
            </a:fld>
            <a:endParaRPr lang="en-NZ"/>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NZ"/>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CD958994-CB4D-4C92-944B-41D836874F76}" type="slidenum">
              <a:rPr lang="en-NZ" smtClean="0"/>
              <a:pPr/>
              <a:t>‹#›</a:t>
            </a:fld>
            <a:endParaRPr lang="en-NZ"/>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AU"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866" r:id="rId1"/>
    <p:sldLayoutId id="2147483867" r:id="rId2"/>
    <p:sldLayoutId id="2147483868" r:id="rId3"/>
    <p:sldLayoutId id="2147483869" r:id="rId4"/>
    <p:sldLayoutId id="2147483870" r:id="rId5"/>
    <p:sldLayoutId id="2147483871" r:id="rId6"/>
    <p:sldLayoutId id="2147483872" r:id="rId7"/>
    <p:sldLayoutId id="2147483873" r:id="rId8"/>
    <p:sldLayoutId id="2147483874" r:id="rId9"/>
    <p:sldLayoutId id="2147483875" r:id="rId10"/>
    <p:sldLayoutId id="2147483876" r:id="rId11"/>
  </p:sldLayoutIdLst>
  <p:transition>
    <p:randomBar dir="vert"/>
  </p:transition>
  <p:timing>
    <p:tnLst>
      <p:par>
        <p:cTn id="1" dur="indefinite" restart="never" nodeType="tmRoot"/>
      </p:par>
    </p:tnLst>
  </p:timing>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3"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3" Type="http://schemas.openxmlformats.org/officeDocument/2006/relationships/image" Target="../media/image4.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3" Type="http://schemas.openxmlformats.org/officeDocument/2006/relationships/image" Target="../media/image5.jpe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NZ"/>
          </a:p>
        </p:txBody>
      </p:sp>
      <p:sp>
        <p:nvSpPr>
          <p:cNvPr id="2" name="Title 1"/>
          <p:cNvSpPr>
            <a:spLocks noGrp="1"/>
          </p:cNvSpPr>
          <p:nvPr>
            <p:ph type="ctrTitle"/>
          </p:nvPr>
        </p:nvSpPr>
        <p:spPr/>
        <p:txBody>
          <a:bodyPr/>
          <a:lstStyle/>
          <a:p>
            <a:endParaRPr lang="en-NZ" dirty="0"/>
          </a:p>
        </p:txBody>
      </p:sp>
      <p:pic>
        <p:nvPicPr>
          <p:cNvPr id="3074" name="Picture 2" descr="http://www.deviantart.com/download/106214556/Looking_for_Alaska_by_underscorefive.jpg"/>
          <p:cNvPicPr>
            <a:picLocks noChangeAspect="1" noChangeArrowheads="1"/>
          </p:cNvPicPr>
          <p:nvPr/>
        </p:nvPicPr>
        <p:blipFill>
          <a:blip r:embed="rId3" cstate="print"/>
          <a:srcRect/>
          <a:stretch>
            <a:fillRect/>
          </a:stretch>
        </p:blipFill>
        <p:spPr bwMode="auto">
          <a:xfrm>
            <a:off x="-1" y="0"/>
            <a:ext cx="9144001" cy="6858000"/>
          </a:xfrm>
          <a:prstGeom prst="rect">
            <a:avLst/>
          </a:prstGeom>
          <a:noFill/>
        </p:spPr>
      </p:pic>
    </p:spTree>
  </p:cSld>
  <p:clrMapOvr>
    <a:masterClrMapping/>
  </p:clrMapOvr>
  <p:transition>
    <p:randomBar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158" y="990600"/>
            <a:ext cx="8229600" cy="4795854"/>
          </a:xfrm>
        </p:spPr>
        <p:txBody>
          <a:bodyPr>
            <a:normAutofit fontScale="25000" lnSpcReduction="20000"/>
          </a:bodyPr>
          <a:lstStyle/>
          <a:p>
            <a:pPr lvl="0"/>
            <a:r>
              <a:rPr lang="en-NZ" sz="5600" dirty="0" smtClean="0"/>
              <a:t>Did you like/dislike this text?  Why?</a:t>
            </a:r>
          </a:p>
          <a:p>
            <a:pPr lvl="0"/>
            <a:r>
              <a:rPr lang="en-NZ" sz="5600" dirty="0" smtClean="0"/>
              <a:t>What impression do you get from the cover of the novel?  What does it suggest the book is about?</a:t>
            </a:r>
          </a:p>
          <a:p>
            <a:pPr lvl="0"/>
            <a:r>
              <a:rPr lang="en-NZ" sz="5600" dirty="0" smtClean="0"/>
              <a:t>What is the significance of the title?</a:t>
            </a:r>
          </a:p>
          <a:p>
            <a:pPr lvl="0"/>
            <a:r>
              <a:rPr lang="en-NZ" sz="5600" dirty="0" smtClean="0"/>
              <a:t>“A book can provide a link to other lives, a window to another time”.  Explain how this statement relates to </a:t>
            </a:r>
            <a:r>
              <a:rPr lang="en-NZ" sz="5600" i="1" dirty="0" smtClean="0"/>
              <a:t>Looking for Alaska</a:t>
            </a:r>
            <a:r>
              <a:rPr lang="en-NZ" sz="5600" dirty="0" smtClean="0"/>
              <a:t>.</a:t>
            </a:r>
          </a:p>
          <a:p>
            <a:pPr lvl="0"/>
            <a:r>
              <a:rPr lang="en-NZ" sz="5600" dirty="0" smtClean="0"/>
              <a:t>What do you think are the main thematic ideas in the text?</a:t>
            </a:r>
          </a:p>
          <a:p>
            <a:pPr lvl="0"/>
            <a:r>
              <a:rPr lang="en-NZ" sz="5600" dirty="0" smtClean="0"/>
              <a:t>What character did you like best?  Why?</a:t>
            </a:r>
          </a:p>
          <a:p>
            <a:pPr lvl="0"/>
            <a:r>
              <a:rPr lang="en-NZ" sz="5600" dirty="0" smtClean="0"/>
              <a:t>What character did you like least?  Why?</a:t>
            </a:r>
          </a:p>
          <a:p>
            <a:pPr lvl="0"/>
            <a:r>
              <a:rPr lang="en-NZ" sz="5600" dirty="0" smtClean="0"/>
              <a:t>What do you know about the way </a:t>
            </a:r>
            <a:r>
              <a:rPr lang="en-NZ" sz="5600" i="1" dirty="0" smtClean="0"/>
              <a:t>Looking for Alaska</a:t>
            </a:r>
            <a:r>
              <a:rPr lang="en-NZ" sz="5600" dirty="0" smtClean="0"/>
              <a:t> has been written (the style)?</a:t>
            </a:r>
          </a:p>
          <a:p>
            <a:pPr lvl="0"/>
            <a:r>
              <a:rPr lang="en-NZ" sz="5600" dirty="0" smtClean="0"/>
              <a:t>Why is setting important in </a:t>
            </a:r>
            <a:r>
              <a:rPr lang="en-NZ" sz="5600" i="1" dirty="0" smtClean="0"/>
              <a:t>Looking for Alaska</a:t>
            </a:r>
            <a:r>
              <a:rPr lang="en-NZ" sz="5600" dirty="0" smtClean="0"/>
              <a:t>?</a:t>
            </a:r>
          </a:p>
          <a:p>
            <a:pPr lvl="0"/>
            <a:r>
              <a:rPr lang="en-NZ" sz="5600" dirty="0" smtClean="0"/>
              <a:t>What does this book tell us about self-discovery and growing up?</a:t>
            </a:r>
          </a:p>
          <a:p>
            <a:pPr lvl="0"/>
            <a:r>
              <a:rPr lang="en-NZ" sz="5600" dirty="0" smtClean="0"/>
              <a:t>What shocked you in </a:t>
            </a:r>
            <a:r>
              <a:rPr lang="en-NZ" sz="5600" i="1" dirty="0" smtClean="0"/>
              <a:t>Looking for Alaska</a:t>
            </a:r>
            <a:r>
              <a:rPr lang="en-NZ" sz="5600" dirty="0" smtClean="0"/>
              <a:t>?  Be specific; try to think of one part of the story.</a:t>
            </a:r>
          </a:p>
          <a:p>
            <a:pPr lvl="0"/>
            <a:r>
              <a:rPr lang="en-NZ" sz="5600" dirty="0" smtClean="0"/>
              <a:t>All stories are based on conflict; if everyone is happy and no one fights, there isn’t much to write about.  What conflicts provide the basis for this story?  Do other conflicts develop as the story goes along?  Are these conflicts settled by the end of </a:t>
            </a:r>
            <a:r>
              <a:rPr lang="en-NZ" sz="5600" i="1" dirty="0" smtClean="0"/>
              <a:t>Looking for Alaska</a:t>
            </a:r>
            <a:r>
              <a:rPr lang="en-NZ" sz="5600" dirty="0" smtClean="0"/>
              <a:t>?  How?</a:t>
            </a:r>
          </a:p>
          <a:p>
            <a:pPr lvl="0"/>
            <a:r>
              <a:rPr lang="en-NZ" sz="5600" dirty="0" smtClean="0"/>
              <a:t>The ending of </a:t>
            </a:r>
            <a:r>
              <a:rPr lang="en-NZ" sz="5600" i="1" dirty="0" smtClean="0"/>
              <a:t>Looking for Alaska</a:t>
            </a:r>
            <a:r>
              <a:rPr lang="en-NZ" sz="5600" dirty="0" smtClean="0"/>
              <a:t> is satisfying.  Discuss.</a:t>
            </a:r>
          </a:p>
          <a:p>
            <a:pPr lvl="0"/>
            <a:r>
              <a:rPr lang="en-NZ" sz="5600" dirty="0" smtClean="0"/>
              <a:t>Write down THREE questions that you would like to ask John Green (author of </a:t>
            </a:r>
            <a:r>
              <a:rPr lang="en-NZ" sz="5600" i="1" dirty="0" smtClean="0"/>
              <a:t>Looking for Alaska</a:t>
            </a:r>
            <a:r>
              <a:rPr lang="en-NZ" sz="5600" dirty="0" smtClean="0"/>
              <a:t>).</a:t>
            </a:r>
          </a:p>
          <a:p>
            <a:pPr lvl="0"/>
            <a:r>
              <a:rPr lang="en-NZ" sz="5600" dirty="0" smtClean="0"/>
              <a:t>Write a diary entry as Miles 10 years on.</a:t>
            </a:r>
          </a:p>
          <a:p>
            <a:pPr lvl="0"/>
            <a:r>
              <a:rPr lang="en-NZ" sz="5600" dirty="0" smtClean="0"/>
              <a:t>Choose one word that you think describes this text and explain why you have chosen that word.</a:t>
            </a:r>
          </a:p>
          <a:p>
            <a:pPr lvl="0"/>
            <a:r>
              <a:rPr lang="en-NZ" sz="5600" dirty="0" smtClean="0"/>
              <a:t>Rate </a:t>
            </a:r>
            <a:r>
              <a:rPr lang="en-NZ" sz="5600" i="1" dirty="0" smtClean="0"/>
              <a:t>Looking for Alaska</a:t>
            </a:r>
            <a:r>
              <a:rPr lang="en-NZ" sz="5600" dirty="0" smtClean="0"/>
              <a:t> on a scale of one to five.</a:t>
            </a:r>
          </a:p>
          <a:p>
            <a:endParaRPr lang="en-NZ" dirty="0"/>
          </a:p>
        </p:txBody>
      </p:sp>
      <p:sp>
        <p:nvSpPr>
          <p:cNvPr id="2" name="Title 1"/>
          <p:cNvSpPr>
            <a:spLocks noGrp="1"/>
          </p:cNvSpPr>
          <p:nvPr>
            <p:ph type="title"/>
          </p:nvPr>
        </p:nvSpPr>
        <p:spPr>
          <a:xfrm>
            <a:off x="457200" y="152400"/>
            <a:ext cx="8229600" cy="762000"/>
          </a:xfrm>
        </p:spPr>
        <p:txBody>
          <a:bodyPr/>
          <a:lstStyle/>
          <a:p>
            <a:r>
              <a:rPr lang="en-NZ" dirty="0" smtClean="0">
                <a:latin typeface="Tw Cen MT Condensed Extra Bold" pitchFamily="34" charset="0"/>
              </a:rPr>
              <a:t>After reading – first response</a:t>
            </a:r>
            <a:endParaRPr lang="en-NZ" dirty="0">
              <a:latin typeface="Tw Cen MT Condensed Extra Bold" pitchFamily="34" charset="0"/>
            </a:endParaRPr>
          </a:p>
        </p:txBody>
      </p:sp>
    </p:spTree>
  </p:cSld>
  <p:clrMapOvr>
    <a:masterClrMapping/>
  </p:clrMapOvr>
  <p:transition>
    <p:randomBar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None/>
            </a:pPr>
            <a:r>
              <a:rPr lang="en-NZ" dirty="0" smtClean="0"/>
              <a:t>Title: Looking for Alaska</a:t>
            </a:r>
          </a:p>
          <a:p>
            <a:pPr>
              <a:buNone/>
            </a:pPr>
            <a:r>
              <a:rPr lang="en-NZ" dirty="0" smtClean="0"/>
              <a:t>Author: John Green</a:t>
            </a:r>
          </a:p>
          <a:p>
            <a:pPr>
              <a:buNone/>
            </a:pPr>
            <a:r>
              <a:rPr lang="en-NZ" dirty="0" smtClean="0"/>
              <a:t>Type: Fiction novel</a:t>
            </a:r>
          </a:p>
          <a:p>
            <a:pPr>
              <a:buNone/>
            </a:pPr>
            <a:r>
              <a:rPr lang="en-NZ" dirty="0" smtClean="0"/>
              <a:t>Critically acclaimed – find proof!</a:t>
            </a:r>
          </a:p>
          <a:p>
            <a:endParaRPr lang="en-NZ" dirty="0" smtClean="0"/>
          </a:p>
          <a:p>
            <a:r>
              <a:rPr lang="en-NZ" dirty="0" smtClean="0"/>
              <a:t>Plot summary (one paragraph)</a:t>
            </a:r>
          </a:p>
          <a:p>
            <a:r>
              <a:rPr lang="en-NZ" dirty="0" smtClean="0"/>
              <a:t>Personal response #1</a:t>
            </a:r>
          </a:p>
          <a:p>
            <a:r>
              <a:rPr lang="en-NZ" dirty="0" smtClean="0"/>
              <a:t>Personal response # 2</a:t>
            </a:r>
            <a:endParaRPr lang="en-NZ" dirty="0"/>
          </a:p>
        </p:txBody>
      </p:sp>
      <p:sp>
        <p:nvSpPr>
          <p:cNvPr id="2" name="Title 1"/>
          <p:cNvSpPr>
            <a:spLocks noGrp="1"/>
          </p:cNvSpPr>
          <p:nvPr>
            <p:ph type="title"/>
          </p:nvPr>
        </p:nvSpPr>
        <p:spPr/>
        <p:txBody>
          <a:bodyPr/>
          <a:lstStyle/>
          <a:p>
            <a:r>
              <a:rPr lang="en-NZ" dirty="0" smtClean="0">
                <a:latin typeface="Tw Cen MT Condensed Extra Bold" pitchFamily="34" charset="0"/>
              </a:rPr>
              <a:t>Wide reading response</a:t>
            </a:r>
            <a:endParaRPr lang="en-NZ" dirty="0">
              <a:latin typeface="Tw Cen MT Condensed Extra Bold" pitchFamily="34" charset="0"/>
            </a:endParaRPr>
          </a:p>
        </p:txBody>
      </p:sp>
      <p:sp>
        <p:nvSpPr>
          <p:cNvPr id="4" name="Right Brace 3"/>
          <p:cNvSpPr/>
          <p:nvPr/>
        </p:nvSpPr>
        <p:spPr>
          <a:xfrm>
            <a:off x="6429388" y="2857496"/>
            <a:ext cx="428628" cy="1500198"/>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NZ"/>
          </a:p>
        </p:txBody>
      </p:sp>
      <p:sp>
        <p:nvSpPr>
          <p:cNvPr id="5" name="TextBox 4"/>
          <p:cNvSpPr txBox="1"/>
          <p:nvPr/>
        </p:nvSpPr>
        <p:spPr>
          <a:xfrm>
            <a:off x="6858016" y="2285992"/>
            <a:ext cx="1928826" cy="2308324"/>
          </a:xfrm>
          <a:prstGeom prst="rect">
            <a:avLst/>
          </a:prstGeom>
          <a:noFill/>
        </p:spPr>
        <p:txBody>
          <a:bodyPr wrap="square" rtlCol="0">
            <a:spAutoFit/>
          </a:bodyPr>
          <a:lstStyle/>
          <a:p>
            <a:pPr algn="ctr"/>
            <a:r>
              <a:rPr lang="en-NZ" i="1" dirty="0" smtClean="0">
                <a:solidFill>
                  <a:srgbClr val="FF0000"/>
                </a:solidFill>
              </a:rPr>
              <a:t>Response must be AT LEAST three paragraphs long and MUST include specific detail from text to back up your personal response.</a:t>
            </a:r>
            <a:endParaRPr lang="en-NZ" i="1" dirty="0">
              <a:solidFill>
                <a:srgbClr val="FF0000"/>
              </a:solidFill>
            </a:endParaRPr>
          </a:p>
        </p:txBody>
      </p:sp>
    </p:spTree>
  </p:cSld>
  <p:clrMapOvr>
    <a:masterClrMapping/>
  </p:clrMapOvr>
  <p:transition>
    <p:randomBar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158" y="1371600"/>
            <a:ext cx="8229600" cy="5105400"/>
          </a:xfrm>
        </p:spPr>
        <p:txBody>
          <a:bodyPr>
            <a:normAutofit/>
          </a:bodyPr>
          <a:lstStyle/>
          <a:p>
            <a:r>
              <a:rPr lang="en-NZ" dirty="0" smtClean="0"/>
              <a:t>A character I really identified with in this novel was…because…an example of this is…</a:t>
            </a:r>
          </a:p>
          <a:p>
            <a:r>
              <a:rPr lang="en-NZ" dirty="0" smtClean="0"/>
              <a:t>This book made me think about…because…an example of this is…</a:t>
            </a:r>
          </a:p>
          <a:p>
            <a:r>
              <a:rPr lang="en-NZ" dirty="0" smtClean="0"/>
              <a:t>I was shocked when…because…an example of this is…</a:t>
            </a:r>
          </a:p>
          <a:p>
            <a:r>
              <a:rPr lang="en-NZ" dirty="0" smtClean="0"/>
              <a:t>The style of writing Green uses is…because…an example of this is…</a:t>
            </a:r>
          </a:p>
          <a:p>
            <a:r>
              <a:rPr lang="en-NZ" dirty="0" smtClean="0"/>
              <a:t>I enjoyed the narrative point of view in this text because…an example of this is…</a:t>
            </a:r>
          </a:p>
          <a:p>
            <a:r>
              <a:rPr lang="en-NZ" dirty="0" smtClean="0"/>
              <a:t>I could relate to the issues in this text because…an example of this is when…</a:t>
            </a:r>
          </a:p>
        </p:txBody>
      </p:sp>
      <p:sp>
        <p:nvSpPr>
          <p:cNvPr id="2" name="Title 1"/>
          <p:cNvSpPr>
            <a:spLocks noGrp="1"/>
          </p:cNvSpPr>
          <p:nvPr>
            <p:ph type="title"/>
          </p:nvPr>
        </p:nvSpPr>
        <p:spPr/>
        <p:txBody>
          <a:bodyPr>
            <a:normAutofit fontScale="90000"/>
          </a:bodyPr>
          <a:lstStyle/>
          <a:p>
            <a:r>
              <a:rPr lang="en-NZ" dirty="0" smtClean="0">
                <a:latin typeface="Tw Cen MT Condensed Extra Bold" pitchFamily="34" charset="0"/>
              </a:rPr>
              <a:t>Some starters to help you with a personal response:</a:t>
            </a:r>
            <a:endParaRPr lang="en-NZ" dirty="0">
              <a:latin typeface="Tw Cen MT Condensed Extra Bold" pitchFamily="34" charset="0"/>
            </a:endParaRPr>
          </a:p>
        </p:txBody>
      </p:sp>
    </p:spTree>
  </p:cSld>
  <p:clrMapOvr>
    <a:masterClrMapping/>
  </p:clrMapOvr>
  <p:transition>
    <p:randomBar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NZ" dirty="0" smtClean="0"/>
              <a:t>This novel is written in first person narrative style and attempts to capture a teenage boy’s personal account of a girl called Alaska.  She was a girl who made a huge impression on him at a new boarding school he attended.</a:t>
            </a:r>
          </a:p>
          <a:p>
            <a:endParaRPr lang="en-NZ" dirty="0" smtClean="0"/>
          </a:p>
          <a:p>
            <a:r>
              <a:rPr lang="en-NZ" dirty="0" smtClean="0"/>
              <a:t>Plot Fill.  Fill in the plot sequence on the handout supplied.</a:t>
            </a:r>
            <a:endParaRPr lang="en-NZ" dirty="0"/>
          </a:p>
        </p:txBody>
      </p:sp>
      <p:sp>
        <p:nvSpPr>
          <p:cNvPr id="2" name="Title 1"/>
          <p:cNvSpPr>
            <a:spLocks noGrp="1"/>
          </p:cNvSpPr>
          <p:nvPr>
            <p:ph type="title"/>
          </p:nvPr>
        </p:nvSpPr>
        <p:spPr/>
        <p:txBody>
          <a:bodyPr/>
          <a:lstStyle/>
          <a:p>
            <a:r>
              <a:rPr lang="en-NZ" dirty="0" smtClean="0"/>
              <a:t>Brief summary</a:t>
            </a:r>
            <a:endParaRPr lang="en-NZ" dirty="0"/>
          </a:p>
        </p:txBody>
      </p:sp>
    </p:spTree>
  </p:cSld>
  <p:clrMapOvr>
    <a:masterClrMapping/>
  </p:clrMapOvr>
  <p:transition>
    <p:randomBar dir="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304800"/>
            <a:ext cx="8610600" cy="6019800"/>
          </a:xfrm>
        </p:spPr>
        <p:txBody>
          <a:bodyPr>
            <a:normAutofit fontScale="55000" lnSpcReduction="20000"/>
          </a:bodyPr>
          <a:lstStyle/>
          <a:p>
            <a:pPr>
              <a:buNone/>
            </a:pPr>
            <a:r>
              <a:rPr lang="en-AU" dirty="0" smtClean="0"/>
              <a:t>	The book begins with _______ _________ parents throwing him a __________ party, as he is leaving his Florida home to go to _________ _______ Boarding School in Alabama. Although his parents are disappointed when only two people attend, Miles has learned to expect nothing more: he most certainly is not the epitome of _____________ at his current school. When pressed, he uses ____________ Rabelais's last words — "I go to seek a _______ __________" — to explain why he is leaving home. Miles doesn't want to wait until he dies to find his own "_________ __________".</a:t>
            </a:r>
          </a:p>
          <a:p>
            <a:pPr>
              <a:buNone/>
            </a:pPr>
            <a:r>
              <a:rPr lang="en-AU" dirty="0" smtClean="0"/>
              <a:t>	Miles moves to Culver Creek and becomes acquainted with his roommate, Chip "___ _________" Martin. Shortly after being introduced, Miles has earned a nickname of his own: "_______", ironic due to his extremely _________ frame. His friendship with the Colonel introduces him to ________ _______, a girl on whom </a:t>
            </a:r>
            <a:r>
              <a:rPr lang="en-AU" dirty="0" err="1" smtClean="0"/>
              <a:t>Pudge</a:t>
            </a:r>
            <a:r>
              <a:rPr lang="en-AU" dirty="0" smtClean="0"/>
              <a:t> develops a crush. On his first night, </a:t>
            </a:r>
            <a:r>
              <a:rPr lang="en-AU" dirty="0" err="1" smtClean="0"/>
              <a:t>Pudge</a:t>
            </a:r>
            <a:r>
              <a:rPr lang="en-AU" dirty="0" smtClean="0"/>
              <a:t> is _______________ and thrown into a lake by the "Weekday __________", privileged Birmingham-area students. The only apparent reason is that he and the Colonel are roommates. The Colonel and Alaska are both furious, and an all-out prank war ensues. Being friends with these pranksters also introduces </a:t>
            </a:r>
            <a:r>
              <a:rPr lang="en-AU" dirty="0" err="1" smtClean="0"/>
              <a:t>Pudge</a:t>
            </a:r>
            <a:r>
              <a:rPr lang="en-AU" dirty="0" smtClean="0"/>
              <a:t> to a facet of his "Great Perhaps" that he might have only slightly anticipated, if at all: a newfound sense of danger, over recklessness at breaking rules through such illicit activities as smoking and drinking on campus.</a:t>
            </a:r>
          </a:p>
          <a:p>
            <a:pPr>
              <a:buNone/>
            </a:pPr>
            <a:r>
              <a:rPr lang="en-AU" dirty="0" smtClean="0"/>
              <a:t>	</a:t>
            </a:r>
            <a:r>
              <a:rPr lang="en-AU" dirty="0" err="1" smtClean="0"/>
              <a:t>Pudge's</a:t>
            </a:r>
            <a:r>
              <a:rPr lang="en-AU" dirty="0" smtClean="0"/>
              <a:t> affections for Alaska grow as the novel progresses, but as she is dating a boy from a different _________, he sees his situation as hopeless. However, Alaska consistently makes subtle (and sometimes not-so-subtle) comments on how she finds </a:t>
            </a:r>
            <a:r>
              <a:rPr lang="en-AU" dirty="0" err="1" smtClean="0"/>
              <a:t>Pudge</a:t>
            </a:r>
            <a:r>
              <a:rPr lang="en-AU" dirty="0" smtClean="0"/>
              <a:t> ___________. Even so, she introduces </a:t>
            </a:r>
            <a:r>
              <a:rPr lang="en-AU" dirty="0" err="1" smtClean="0"/>
              <a:t>Pudge</a:t>
            </a:r>
            <a:r>
              <a:rPr lang="en-AU" dirty="0" smtClean="0"/>
              <a:t> to a girl in his math class, the shy Romanian ______ ___________, who becomes his girlfriend after </a:t>
            </a:r>
            <a:r>
              <a:rPr lang="en-AU" dirty="0" err="1" smtClean="0"/>
              <a:t>Pudge</a:t>
            </a:r>
            <a:r>
              <a:rPr lang="en-AU" dirty="0" smtClean="0"/>
              <a:t>, Lara, Alaska, the Colonel, and their Japanese friend __________ play a "pre-prank" against the Weekday Warriors. In the midst of a drinking game, Alaska reveals that when she was young, her mother died of a ______ __________, and Alaska just watched instead of calling ___. Though her father eventually forgave her, she has always carried _______ over her mother's death.</a:t>
            </a:r>
          </a:p>
          <a:p>
            <a:pPr>
              <a:buNone/>
            </a:pPr>
            <a:r>
              <a:rPr lang="en-AU" dirty="0" smtClean="0"/>
              <a:t>	Some time later, Alaska, </a:t>
            </a:r>
            <a:r>
              <a:rPr lang="en-AU" dirty="0" err="1" smtClean="0"/>
              <a:t>Pudge</a:t>
            </a:r>
            <a:r>
              <a:rPr lang="en-AU" dirty="0" smtClean="0"/>
              <a:t>, and the Colonel play _______ ___ _____, with Alaska and the Colonel becoming extremely ________. Alaska dares </a:t>
            </a:r>
            <a:r>
              <a:rPr lang="en-AU" dirty="0" err="1" smtClean="0"/>
              <a:t>Pudge</a:t>
            </a:r>
            <a:r>
              <a:rPr lang="en-AU" dirty="0" smtClean="0"/>
              <a:t> to hook up with her, which he does gladly. Alaska soon falls asleep, only to be awakened later by the ________. After talking for a few minutes, she comes back into the room screaming and crying hysterically about being _______. </a:t>
            </a:r>
            <a:r>
              <a:rPr lang="en-AU" dirty="0" err="1" smtClean="0"/>
              <a:t>Pudge</a:t>
            </a:r>
            <a:r>
              <a:rPr lang="en-AU" dirty="0" smtClean="0"/>
              <a:t> and the Colonel help her to escape and drive off campus, despite her ______________. The morning after, they learn that Alaska crashed into a ________ ____ and was _________. </a:t>
            </a:r>
            <a:r>
              <a:rPr lang="en-AU" dirty="0" err="1" smtClean="0"/>
              <a:t>Pudge</a:t>
            </a:r>
            <a:r>
              <a:rPr lang="en-AU" dirty="0" smtClean="0"/>
              <a:t> and the Colonel become determined to find out whether it was an ____________ or ___________ as they struggle with their _________ and guilt over her death.</a:t>
            </a:r>
          </a:p>
          <a:p>
            <a:pPr>
              <a:buNone/>
            </a:pPr>
            <a:r>
              <a:rPr lang="en-NZ" dirty="0" smtClean="0"/>
              <a:t> </a:t>
            </a:r>
            <a:endParaRPr lang="en-AU" dirty="0" smtClean="0"/>
          </a:p>
          <a:p>
            <a:pPr>
              <a:buNone/>
            </a:pPr>
            <a:endParaRPr lang="en-US" dirty="0"/>
          </a:p>
        </p:txBody>
      </p:sp>
    </p:spTree>
  </p:cSld>
  <p:clrMapOvr>
    <a:masterClrMapping/>
  </p:clrMapOvr>
  <p:transition>
    <p:randomBar dir="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1752600"/>
            <a:ext cx="8183880" cy="4648200"/>
          </a:xfrm>
        </p:spPr>
        <p:txBody>
          <a:bodyPr>
            <a:normAutofit fontScale="92500" lnSpcReduction="20000"/>
          </a:bodyPr>
          <a:lstStyle/>
          <a:p>
            <a:r>
              <a:rPr lang="en-NZ" dirty="0" smtClean="0"/>
              <a:t>As a teenager, what are the three most important things in your life right now?</a:t>
            </a:r>
          </a:p>
          <a:p>
            <a:endParaRPr lang="en-NZ" dirty="0" smtClean="0"/>
          </a:p>
          <a:p>
            <a:r>
              <a:rPr lang="en-NZ" dirty="0" smtClean="0"/>
              <a:t>What is ‘The Great Perhaps’ and why does </a:t>
            </a:r>
            <a:r>
              <a:rPr lang="en-NZ" dirty="0" err="1" smtClean="0"/>
              <a:t>Pudge</a:t>
            </a:r>
            <a:r>
              <a:rPr lang="en-NZ" dirty="0" smtClean="0"/>
              <a:t> see it as the most important thing?</a:t>
            </a:r>
          </a:p>
          <a:p>
            <a:endParaRPr lang="en-NZ" dirty="0" smtClean="0"/>
          </a:p>
          <a:p>
            <a:r>
              <a:rPr lang="en-NZ" dirty="0" smtClean="0"/>
              <a:t>What is the labyrinth?  How does it apply to our daily lives?</a:t>
            </a:r>
          </a:p>
          <a:p>
            <a:endParaRPr lang="en-NZ" dirty="0" smtClean="0"/>
          </a:p>
          <a:p>
            <a:r>
              <a:rPr lang="en-NZ" dirty="0" smtClean="0"/>
              <a:t>Why is the setting of Culver Creek significant?</a:t>
            </a:r>
          </a:p>
          <a:p>
            <a:endParaRPr lang="en-NZ" dirty="0" smtClean="0"/>
          </a:p>
          <a:p>
            <a:r>
              <a:rPr lang="en-NZ" dirty="0" smtClean="0"/>
              <a:t>What does the term ‘coming of age’ mean?</a:t>
            </a:r>
          </a:p>
          <a:p>
            <a:endParaRPr lang="en-NZ" dirty="0" smtClean="0"/>
          </a:p>
          <a:p>
            <a:endParaRPr lang="en-NZ" dirty="0"/>
          </a:p>
        </p:txBody>
      </p:sp>
      <p:sp>
        <p:nvSpPr>
          <p:cNvPr id="2" name="Title 1"/>
          <p:cNvSpPr>
            <a:spLocks noGrp="1"/>
          </p:cNvSpPr>
          <p:nvPr>
            <p:ph type="title"/>
          </p:nvPr>
        </p:nvSpPr>
        <p:spPr/>
        <p:txBody>
          <a:bodyPr/>
          <a:lstStyle/>
          <a:p>
            <a:r>
              <a:rPr lang="en-NZ" dirty="0" smtClean="0"/>
              <a:t>Discussion questions</a:t>
            </a:r>
            <a:endParaRPr lang="en-NZ" dirty="0"/>
          </a:p>
        </p:txBody>
      </p:sp>
    </p:spTree>
  </p:cSld>
  <p:clrMapOvr>
    <a:masterClrMapping/>
  </p:clrMapOvr>
  <p:transition>
    <p:randomBar dir="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0"/>
            <a:ext cx="8229600" cy="5029200"/>
          </a:xfrm>
        </p:spPr>
        <p:txBody>
          <a:bodyPr>
            <a:normAutofit fontScale="92500" lnSpcReduction="20000"/>
          </a:bodyPr>
          <a:lstStyle/>
          <a:p>
            <a:endParaRPr lang="en-NZ" dirty="0" smtClean="0"/>
          </a:p>
          <a:p>
            <a:r>
              <a:rPr lang="en-NZ" dirty="0" smtClean="0"/>
              <a:t>Miles writes: “Teenagers are invincible” (p262).  Do you agree or disagree?  Why?</a:t>
            </a:r>
          </a:p>
          <a:p>
            <a:pPr>
              <a:buNone/>
            </a:pPr>
            <a:r>
              <a:rPr lang="en-NZ" dirty="0" smtClean="0"/>
              <a:t>	“</a:t>
            </a:r>
            <a:r>
              <a:rPr lang="en-NZ" i="1" dirty="0" smtClean="0"/>
              <a:t>The Great Perhaps was upon us and we were invincible. The plan had faults, but we did not</a:t>
            </a:r>
            <a:r>
              <a:rPr lang="en-NZ" dirty="0" smtClean="0"/>
              <a:t>”.</a:t>
            </a:r>
          </a:p>
          <a:p>
            <a:endParaRPr lang="en-NZ" dirty="0" smtClean="0"/>
          </a:p>
          <a:p>
            <a:r>
              <a:rPr lang="en-NZ" dirty="0" smtClean="0"/>
              <a:t>Miles comments about Chip (pg 63):</a:t>
            </a:r>
          </a:p>
          <a:p>
            <a:pPr>
              <a:buNone/>
            </a:pPr>
            <a:r>
              <a:rPr lang="en-NZ" dirty="0" smtClean="0"/>
              <a:t>	“</a:t>
            </a:r>
            <a:r>
              <a:rPr lang="en-NZ" i="1" dirty="0" smtClean="0"/>
              <a:t>I wanted to be one of those people who have streaks to maintain, who scorch the ground with their intensity. But for now, at least I knew such people, and they needed me, just like comets need tails.”</a:t>
            </a:r>
          </a:p>
          <a:p>
            <a:pPr>
              <a:buNone/>
            </a:pPr>
            <a:r>
              <a:rPr lang="en-NZ" i="1" dirty="0" smtClean="0"/>
              <a:t>	</a:t>
            </a:r>
            <a:r>
              <a:rPr lang="en-NZ" dirty="0" smtClean="0"/>
              <a:t>What does he mean by this?  How would this story be different if it was written by The Colonel or Alaska (comets)?</a:t>
            </a:r>
            <a:endParaRPr lang="en-NZ" dirty="0"/>
          </a:p>
        </p:txBody>
      </p:sp>
      <p:sp>
        <p:nvSpPr>
          <p:cNvPr id="2" name="Title 1"/>
          <p:cNvSpPr>
            <a:spLocks noGrp="1"/>
          </p:cNvSpPr>
          <p:nvPr>
            <p:ph type="title"/>
          </p:nvPr>
        </p:nvSpPr>
        <p:spPr/>
        <p:txBody>
          <a:bodyPr>
            <a:normAutofit fontScale="90000"/>
          </a:bodyPr>
          <a:lstStyle/>
          <a:p>
            <a:r>
              <a:rPr lang="en-NZ" dirty="0" smtClean="0"/>
              <a:t>Starter questions</a:t>
            </a:r>
            <a:br>
              <a:rPr lang="en-NZ" dirty="0" smtClean="0"/>
            </a:br>
            <a:r>
              <a:rPr lang="en-NZ" dirty="0" smtClean="0"/>
              <a:t>Write for at least 10 minutes!</a:t>
            </a:r>
            <a:endParaRPr lang="en-NZ" dirty="0"/>
          </a:p>
        </p:txBody>
      </p:sp>
    </p:spTree>
  </p:cSld>
  <p:clrMapOvr>
    <a:masterClrMapping/>
  </p:clrMapOvr>
  <p:transition>
    <p:randomBar dir="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NZ" dirty="0" smtClean="0"/>
              <a:t>When did the story take place?  </a:t>
            </a:r>
          </a:p>
          <a:p>
            <a:r>
              <a:rPr lang="en-NZ" dirty="0" smtClean="0"/>
              <a:t>How can you tell?</a:t>
            </a:r>
          </a:p>
          <a:p>
            <a:r>
              <a:rPr lang="en-NZ" dirty="0" smtClean="0"/>
              <a:t>Give a summary of the four main characters (Miles, Alaska, Chip (The Colonel) and Takumi) including appearance and personality traits.</a:t>
            </a:r>
          </a:p>
          <a:p>
            <a:r>
              <a:rPr lang="en-NZ" dirty="0" smtClean="0"/>
              <a:t>Describe one important event in your own words and use two quotes from the book to support it.</a:t>
            </a:r>
          </a:p>
          <a:p>
            <a:r>
              <a:rPr lang="en-NZ" dirty="0" smtClean="0"/>
              <a:t>Explain the structure (layout) of the book.</a:t>
            </a:r>
          </a:p>
          <a:p>
            <a:r>
              <a:rPr lang="en-NZ" dirty="0" smtClean="0"/>
              <a:t>Discuss the changes that Miles (</a:t>
            </a:r>
            <a:r>
              <a:rPr lang="en-NZ" dirty="0" err="1" smtClean="0"/>
              <a:t>Pudge</a:t>
            </a:r>
            <a:r>
              <a:rPr lang="en-NZ" dirty="0" smtClean="0"/>
              <a:t>) went through because of his time at the school.</a:t>
            </a:r>
          </a:p>
          <a:p>
            <a:r>
              <a:rPr lang="en-NZ" dirty="0" smtClean="0"/>
              <a:t>For the four main characters (above), choose ONE quote that sums up or reveals something about each personality.</a:t>
            </a:r>
            <a:endParaRPr lang="en-NZ" dirty="0"/>
          </a:p>
        </p:txBody>
      </p:sp>
      <p:sp>
        <p:nvSpPr>
          <p:cNvPr id="2" name="Title 1"/>
          <p:cNvSpPr>
            <a:spLocks noGrp="1"/>
          </p:cNvSpPr>
          <p:nvPr>
            <p:ph type="title"/>
          </p:nvPr>
        </p:nvSpPr>
        <p:spPr/>
        <p:txBody>
          <a:bodyPr>
            <a:normAutofit fontScale="90000"/>
          </a:bodyPr>
          <a:lstStyle/>
          <a:p>
            <a:r>
              <a:rPr lang="en-NZ" dirty="0" smtClean="0"/>
              <a:t>A quick look at characters &amp; setting before we get into analysis</a:t>
            </a:r>
            <a:endParaRPr lang="en-NZ" dirty="0"/>
          </a:p>
        </p:txBody>
      </p:sp>
    </p:spTree>
  </p:cSld>
  <p:clrMapOvr>
    <a:masterClrMapping/>
  </p:clrMapOvr>
  <p:transition>
    <p:randomBar dir="ver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a:buNone/>
            </a:pPr>
            <a:r>
              <a:rPr lang="en-NZ" dirty="0" smtClean="0"/>
              <a:t>When you start reading the novel, you see</a:t>
            </a:r>
          </a:p>
          <a:p>
            <a:pPr>
              <a:buNone/>
            </a:pPr>
            <a:r>
              <a:rPr lang="en-NZ" dirty="0" smtClean="0"/>
              <a:t>that the structure is like a diary format but it</a:t>
            </a:r>
          </a:p>
          <a:p>
            <a:pPr>
              <a:buNone/>
            </a:pPr>
            <a:r>
              <a:rPr lang="en-NZ" dirty="0" smtClean="0"/>
              <a:t>is unusual in that its chapters </a:t>
            </a:r>
            <a:r>
              <a:rPr lang="en-NZ" smtClean="0"/>
              <a:t>are entitled</a:t>
            </a:r>
          </a:p>
          <a:p>
            <a:pPr>
              <a:buNone/>
            </a:pPr>
            <a:r>
              <a:rPr lang="en-NZ" dirty="0" smtClean="0"/>
              <a:t>‘</a:t>
            </a:r>
            <a:r>
              <a:rPr lang="en-NZ" i="1" dirty="0" smtClean="0"/>
              <a:t>before</a:t>
            </a:r>
            <a:r>
              <a:rPr lang="en-NZ" dirty="0" smtClean="0"/>
              <a:t>’.  E.g. </a:t>
            </a:r>
            <a:r>
              <a:rPr lang="en-NZ" i="1" dirty="0" smtClean="0"/>
              <a:t>“One Hundred and Twenty Days</a:t>
            </a:r>
          </a:p>
          <a:p>
            <a:pPr>
              <a:buNone/>
            </a:pPr>
            <a:r>
              <a:rPr lang="en-NZ" i="1" dirty="0" smtClean="0"/>
              <a:t>Before”.</a:t>
            </a:r>
          </a:p>
          <a:p>
            <a:endParaRPr lang="en-NZ" dirty="0" smtClean="0"/>
          </a:p>
          <a:p>
            <a:r>
              <a:rPr lang="en-NZ" dirty="0" smtClean="0"/>
              <a:t>What is the effect of this structural device?</a:t>
            </a:r>
          </a:p>
          <a:p>
            <a:endParaRPr lang="en-NZ" dirty="0" smtClean="0"/>
          </a:p>
          <a:p>
            <a:r>
              <a:rPr lang="en-NZ" dirty="0" smtClean="0"/>
              <a:t>What is so significant about the last day?</a:t>
            </a:r>
          </a:p>
          <a:p>
            <a:endParaRPr lang="en-NZ" dirty="0" smtClean="0"/>
          </a:p>
          <a:p>
            <a:r>
              <a:rPr lang="en-NZ" dirty="0" smtClean="0"/>
              <a:t>What effect is gained by making that day the ‘last day’ and the following chapters entitled ‘after’?</a:t>
            </a:r>
            <a:endParaRPr lang="en-NZ" dirty="0"/>
          </a:p>
        </p:txBody>
      </p:sp>
      <p:sp>
        <p:nvSpPr>
          <p:cNvPr id="2" name="Title 1"/>
          <p:cNvSpPr>
            <a:spLocks noGrp="1"/>
          </p:cNvSpPr>
          <p:nvPr>
            <p:ph type="title"/>
          </p:nvPr>
        </p:nvSpPr>
        <p:spPr/>
        <p:txBody>
          <a:bodyPr/>
          <a:lstStyle/>
          <a:p>
            <a:r>
              <a:rPr lang="en-NZ" dirty="0" smtClean="0"/>
              <a:t>Stylistic technique - structure</a:t>
            </a:r>
            <a:endParaRPr lang="en-NZ" dirty="0"/>
          </a:p>
        </p:txBody>
      </p:sp>
    </p:spTree>
  </p:cSld>
  <p:clrMapOvr>
    <a:masterClrMapping/>
  </p:clrMapOvr>
  <p:transition>
    <p:randomBar dir="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1600200"/>
            <a:ext cx="8183880" cy="4648200"/>
          </a:xfrm>
        </p:spPr>
        <p:txBody>
          <a:bodyPr>
            <a:normAutofit fontScale="70000" lnSpcReduction="20000"/>
          </a:bodyPr>
          <a:lstStyle/>
          <a:p>
            <a:r>
              <a:rPr lang="en-NZ" dirty="0" smtClean="0"/>
              <a:t>The effect of Green using this structural device is that the ‘before’ section builds to the climax of the text (Alaska’s death) and then the ‘</a:t>
            </a:r>
            <a:r>
              <a:rPr lang="en-NZ" i="1" dirty="0" smtClean="0"/>
              <a:t>after’ </a:t>
            </a:r>
            <a:r>
              <a:rPr lang="en-NZ" dirty="0" smtClean="0"/>
              <a:t>section works through to the resolution for characters.  The countdown/up of days sets the reader for a grand climax or event.  This follows a typical plot graph structure, however, involves the reader more in the emotions of the characters as the story progresses due to the text being written in a journal-like structure.</a:t>
            </a:r>
          </a:p>
          <a:p>
            <a:r>
              <a:rPr lang="en-NZ" dirty="0" smtClean="0"/>
              <a:t>The significance of the last day is that it builds the climax further through showing us the part that each of the major characters played in Alaska’s death.  It is also the day that Miles and Alaska kiss and he admits his love for her while she sleeps.  The Colonel foreshadows events to come by saying “This is going to end poorly”.  It makes us aware of all the events that happened prior to Alaska’s death and gives us a greater understanding of the loss and guilt that both the Colonel and Miles felt in the </a:t>
            </a:r>
            <a:r>
              <a:rPr lang="en-NZ" i="1" dirty="0" smtClean="0"/>
              <a:t>‘after’ </a:t>
            </a:r>
            <a:r>
              <a:rPr lang="en-NZ" dirty="0" smtClean="0"/>
              <a:t>section.</a:t>
            </a:r>
          </a:p>
          <a:p>
            <a:r>
              <a:rPr lang="en-NZ" dirty="0" smtClean="0"/>
              <a:t>Following ‘the last day’ with the ‘after’ section shows just how much of an impact Alaska’s death had on the narrator.  The ‘after’ section is when the students learn of Alaska’s death and their journey through the grief and guilt that they feel.  It makes it more real for the reader with the text bluntly split into ‘before’ and ‘after’ sections.  </a:t>
            </a:r>
          </a:p>
          <a:p>
            <a:endParaRPr lang="en-NZ" dirty="0"/>
          </a:p>
        </p:txBody>
      </p:sp>
      <p:sp>
        <p:nvSpPr>
          <p:cNvPr id="2" name="Title 1"/>
          <p:cNvSpPr>
            <a:spLocks noGrp="1"/>
          </p:cNvSpPr>
          <p:nvPr>
            <p:ph type="title"/>
          </p:nvPr>
        </p:nvSpPr>
        <p:spPr/>
        <p:txBody>
          <a:bodyPr/>
          <a:lstStyle/>
          <a:p>
            <a:r>
              <a:rPr lang="en-NZ" dirty="0" smtClean="0"/>
              <a:t>Structure…some notes</a:t>
            </a:r>
            <a:endParaRPr lang="en-NZ" dirty="0"/>
          </a:p>
        </p:txBody>
      </p:sp>
    </p:spTree>
  </p:cSld>
  <p:clrMapOvr>
    <a:masterClrMapping/>
  </p:clrMapOvr>
  <p:transition>
    <p:randomBa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6398" name="Picture 14" descr="http://www.fantasticfiction.co.uk/images/c4/c22309.jpg"/>
          <p:cNvPicPr>
            <a:picLocks noChangeAspect="1" noChangeArrowheads="1"/>
          </p:cNvPicPr>
          <p:nvPr/>
        </p:nvPicPr>
        <p:blipFill>
          <a:blip r:embed="rId3" cstate="print"/>
          <a:srcRect/>
          <a:stretch>
            <a:fillRect/>
          </a:stretch>
        </p:blipFill>
        <p:spPr bwMode="auto">
          <a:xfrm>
            <a:off x="-1" y="0"/>
            <a:ext cx="4786315" cy="6858000"/>
          </a:xfrm>
          <a:prstGeom prst="rect">
            <a:avLst/>
          </a:prstGeom>
          <a:noFill/>
        </p:spPr>
      </p:pic>
      <p:sp>
        <p:nvSpPr>
          <p:cNvPr id="13" name="Title 12"/>
          <p:cNvSpPr>
            <a:spLocks noGrp="1"/>
          </p:cNvSpPr>
          <p:nvPr>
            <p:ph type="ctrTitle"/>
          </p:nvPr>
        </p:nvSpPr>
        <p:spPr>
          <a:xfrm>
            <a:off x="5000628" y="500042"/>
            <a:ext cx="3743324" cy="5500725"/>
          </a:xfrm>
        </p:spPr>
        <p:txBody>
          <a:bodyPr>
            <a:normAutofit/>
          </a:bodyPr>
          <a:lstStyle/>
          <a:p>
            <a:pPr algn="ctr"/>
            <a:r>
              <a:rPr lang="en-NZ" dirty="0" smtClean="0">
                <a:latin typeface="Tw Cen MT Condensed Extra Bold" pitchFamily="34" charset="0"/>
              </a:rPr>
              <a:t>Level 2</a:t>
            </a:r>
            <a:br>
              <a:rPr lang="en-NZ" dirty="0" smtClean="0">
                <a:latin typeface="Tw Cen MT Condensed Extra Bold" pitchFamily="34" charset="0"/>
              </a:rPr>
            </a:br>
            <a:r>
              <a:rPr lang="en-NZ" dirty="0" smtClean="0">
                <a:latin typeface="Tw Cen MT Condensed Extra Bold" pitchFamily="34" charset="0"/>
              </a:rPr>
              <a:t>Extended Written Text Study</a:t>
            </a:r>
            <a:br>
              <a:rPr lang="en-NZ" dirty="0" smtClean="0">
                <a:latin typeface="Tw Cen MT Condensed Extra Bold" pitchFamily="34" charset="0"/>
              </a:rPr>
            </a:br>
            <a:r>
              <a:rPr lang="en-NZ" dirty="0">
                <a:latin typeface="Tw Cen MT Condensed Extra Bold" pitchFamily="34" charset="0"/>
              </a:rPr>
              <a:t/>
            </a:r>
            <a:br>
              <a:rPr lang="en-NZ" dirty="0">
                <a:latin typeface="Tw Cen MT Condensed Extra Bold" pitchFamily="34" charset="0"/>
              </a:rPr>
            </a:br>
            <a:r>
              <a:rPr lang="en-NZ" sz="2800" dirty="0" smtClean="0">
                <a:latin typeface="Tw Cen MT Condensed Extra Bold" pitchFamily="34" charset="0"/>
              </a:rPr>
              <a:t>3 Credits</a:t>
            </a:r>
            <a:br>
              <a:rPr lang="en-NZ" sz="2800" dirty="0" smtClean="0">
                <a:latin typeface="Tw Cen MT Condensed Extra Bold" pitchFamily="34" charset="0"/>
              </a:rPr>
            </a:br>
            <a:r>
              <a:rPr lang="en-NZ" sz="2800" dirty="0">
                <a:latin typeface="Tw Cen MT Condensed Extra Bold" pitchFamily="34" charset="0"/>
              </a:rPr>
              <a:t/>
            </a:r>
            <a:br>
              <a:rPr lang="en-NZ" sz="2800" dirty="0">
                <a:latin typeface="Tw Cen MT Condensed Extra Bold" pitchFamily="34" charset="0"/>
              </a:rPr>
            </a:br>
            <a:r>
              <a:rPr lang="en-NZ" sz="2800" dirty="0" smtClean="0">
                <a:latin typeface="Tw Cen MT Condensed Extra Bold" pitchFamily="34" charset="0"/>
              </a:rPr>
              <a:t>Externally assessed</a:t>
            </a:r>
            <a:r>
              <a:rPr lang="en-NZ" sz="2800" dirty="0" smtClean="0"/>
              <a:t/>
            </a:r>
            <a:br>
              <a:rPr lang="en-NZ" sz="2800" dirty="0" smtClean="0"/>
            </a:br>
            <a:endParaRPr lang="en-NZ" sz="2800" dirty="0"/>
          </a:p>
        </p:txBody>
      </p:sp>
    </p:spTree>
  </p:cSld>
  <p:clrMapOvr>
    <a:masterClrMapping/>
  </p:clrMapOvr>
  <p:transition>
    <p:randomBar dir="ver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NZ" dirty="0" smtClean="0"/>
              <a:t>The author uses contrast to convey different things.  The introduction to Miles at home is different to his social life at school.  But also,. The fact that we see Miles and The Colonel in their home environments (Thanksgiving with Dolores in the caravan; Christmas for Miles back home) throws Alaska into a contrasting light.  She has no such family to go to.</a:t>
            </a:r>
          </a:p>
          <a:p>
            <a:pPr>
              <a:buNone/>
            </a:pPr>
            <a:endParaRPr lang="en-NZ" dirty="0" smtClean="0"/>
          </a:p>
          <a:p>
            <a:r>
              <a:rPr lang="en-NZ" dirty="0" smtClean="0"/>
              <a:t>Task: Find the Thanksgiving dinner and write down a quote that shoes the happiness The Colonel or </a:t>
            </a:r>
            <a:r>
              <a:rPr lang="en-NZ" dirty="0" err="1" smtClean="0"/>
              <a:t>Pudge</a:t>
            </a:r>
            <a:r>
              <a:rPr lang="en-NZ" dirty="0" smtClean="0"/>
              <a:t> feel about it.</a:t>
            </a:r>
            <a:endParaRPr lang="en-NZ" dirty="0"/>
          </a:p>
        </p:txBody>
      </p:sp>
      <p:sp>
        <p:nvSpPr>
          <p:cNvPr id="2" name="Title 1"/>
          <p:cNvSpPr>
            <a:spLocks noGrp="1"/>
          </p:cNvSpPr>
          <p:nvPr>
            <p:ph type="title"/>
          </p:nvPr>
        </p:nvSpPr>
        <p:spPr/>
        <p:txBody>
          <a:bodyPr/>
          <a:lstStyle/>
          <a:p>
            <a:r>
              <a:rPr lang="en-NZ" dirty="0" smtClean="0"/>
              <a:t>Stylistic technique - Contrast</a:t>
            </a:r>
            <a:endParaRPr lang="en-NZ" dirty="0"/>
          </a:p>
        </p:txBody>
      </p:sp>
    </p:spTree>
  </p:cSld>
  <p:clrMapOvr>
    <a:masterClrMapping/>
  </p:clrMapOvr>
  <p:transition>
    <p:randomBar dir="ver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Spend 10 minutes writing down your thoughts on each of the following discussion questions. Then post your responses in one of the four boxes around the room.</a:t>
            </a:r>
          </a:p>
          <a:p>
            <a:r>
              <a:rPr lang="en-US" dirty="0" smtClean="0"/>
              <a:t>Gather into four groups (I will allocate groups) each group will be allocated one postbox.  </a:t>
            </a:r>
          </a:p>
          <a:p>
            <a:r>
              <a:rPr lang="en-US" dirty="0" smtClean="0"/>
              <a:t>Continue the discussion using the notes provided from the rest of the class.</a:t>
            </a:r>
          </a:p>
          <a:p>
            <a:r>
              <a:rPr lang="en-US" dirty="0" smtClean="0"/>
              <a:t>Using an A3 sheet of paper display the thoughts from your class and your own responses as a group.</a:t>
            </a:r>
            <a:endParaRPr lang="en-US" dirty="0"/>
          </a:p>
        </p:txBody>
      </p:sp>
      <p:sp>
        <p:nvSpPr>
          <p:cNvPr id="3" name="Title 2"/>
          <p:cNvSpPr>
            <a:spLocks noGrp="1"/>
          </p:cNvSpPr>
          <p:nvPr>
            <p:ph type="title"/>
          </p:nvPr>
        </p:nvSpPr>
        <p:spPr/>
        <p:txBody>
          <a:bodyPr/>
          <a:lstStyle/>
          <a:p>
            <a:r>
              <a:rPr dirty="0" smtClean="0"/>
              <a:t>Post Box Activity</a:t>
            </a:r>
            <a:endParaRPr lang="en-US" dirty="0"/>
          </a:p>
        </p:txBody>
      </p:sp>
    </p:spTree>
  </p:cSld>
  <p:clrMapOvr>
    <a:masterClrMapping/>
  </p:clrMapOvr>
  <p:transition>
    <p:randomBar dir="ver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10000"/>
          </a:bodyPr>
          <a:lstStyle/>
          <a:p>
            <a:pPr marL="514350" indent="-514350">
              <a:buFont typeface="+mj-lt"/>
              <a:buAutoNum type="arabicPeriod"/>
            </a:pPr>
            <a:r>
              <a:rPr lang="en-US" dirty="0" smtClean="0"/>
              <a:t>Discuss the book’s unusual structure.  Why do you suppose Green chose this strategy for telling this story?  What does it add to the novel?  How else could the material have been structured?  Would the effect have been different?</a:t>
            </a:r>
          </a:p>
          <a:p>
            <a:pPr marL="514350" indent="-514350">
              <a:buFont typeface="+mj-lt"/>
              <a:buAutoNum type="arabicPeriod"/>
            </a:pPr>
            <a:r>
              <a:rPr lang="en-US" dirty="0" smtClean="0"/>
              <a:t>Miles tells the story in his own first person voice.  How might the book differ if it had been told in Alaska’s voice or the Colonel’s?  Or the voice of an omniscient narrator?</a:t>
            </a:r>
          </a:p>
          <a:p>
            <a:pPr marL="514350" indent="-514350">
              <a:buFont typeface="+mj-lt"/>
              <a:buAutoNum type="arabicPeriod"/>
            </a:pPr>
            <a:r>
              <a:rPr lang="en-US" dirty="0" smtClean="0"/>
              <a:t>Mile’s teacher Dr. Hyde tells him to “be present.”  What does this mean?  What do you think “The Great Perhaps” means?</a:t>
            </a:r>
          </a:p>
          <a:p>
            <a:pPr marL="514350" indent="-514350">
              <a:buFont typeface="+mj-lt"/>
              <a:buAutoNum type="arabicPeriod"/>
            </a:pPr>
            <a:r>
              <a:rPr lang="en-US" dirty="0" smtClean="0"/>
              <a:t>Alaska loves these two lines from the poet W.C. Auden:  “You shall love your crooked neighbor / with your crooked heart.”  What do these lines mean to you and why do you thin Alaska likes them so much?   Was it necessary for Alaska to die?</a:t>
            </a:r>
            <a:endParaRPr lang="en-US" dirty="0"/>
          </a:p>
        </p:txBody>
      </p:sp>
      <p:sp>
        <p:nvSpPr>
          <p:cNvPr id="3" name="Title 2"/>
          <p:cNvSpPr>
            <a:spLocks noGrp="1"/>
          </p:cNvSpPr>
          <p:nvPr>
            <p:ph type="title"/>
          </p:nvPr>
        </p:nvSpPr>
        <p:spPr/>
        <p:txBody>
          <a:bodyPr/>
          <a:lstStyle/>
          <a:p>
            <a:r>
              <a:rPr dirty="0" smtClean="0"/>
              <a:t>Discussion Questions</a:t>
            </a:r>
            <a:endParaRPr lang="en-US" dirty="0"/>
          </a:p>
        </p:txBody>
      </p:sp>
    </p:spTree>
  </p:cSld>
  <p:clrMapOvr>
    <a:masterClrMapping/>
  </p:clrMapOvr>
  <p:transition>
    <p:randomBar dir="ver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10000"/>
          </a:bodyPr>
          <a:lstStyle/>
          <a:p>
            <a:r>
              <a:rPr lang="en-NZ" dirty="0" smtClean="0"/>
              <a:t>Although Alaska has no family as such, she does form interesting and resilient friendships.  She is a huge influence on </a:t>
            </a:r>
            <a:r>
              <a:rPr lang="en-NZ" dirty="0" err="1" smtClean="0"/>
              <a:t>Pudge’s</a:t>
            </a:r>
            <a:r>
              <a:rPr lang="en-NZ" dirty="0" smtClean="0"/>
              <a:t> life.  The book is modern in that it captures the fact that a girl can advise and give intelligent opinions about life, as well as manage to lead the main character into tricky situations.  E.g. Alaska watches a porn movie with </a:t>
            </a:r>
            <a:r>
              <a:rPr lang="en-NZ" dirty="0" err="1" smtClean="0"/>
              <a:t>Pudge</a:t>
            </a:r>
            <a:r>
              <a:rPr lang="en-NZ" dirty="0" smtClean="0"/>
              <a:t> and tells him that it ‘objectifies women’.  The females in the movie are no more than objects to these men.  She awakens his conscience as well as challenging his conservative side.  His conservative side is challenged when she takes him along to bust into people’s rooms and find their alcohol etc.</a:t>
            </a:r>
          </a:p>
          <a:p>
            <a:endParaRPr lang="en-NZ" dirty="0" smtClean="0"/>
          </a:p>
          <a:p>
            <a:r>
              <a:rPr lang="en-NZ" dirty="0" smtClean="0"/>
              <a:t>Find a quote that shows </a:t>
            </a:r>
            <a:r>
              <a:rPr lang="en-NZ" dirty="0" err="1" smtClean="0"/>
              <a:t>Pudge’s</a:t>
            </a:r>
            <a:r>
              <a:rPr lang="en-NZ" dirty="0" smtClean="0"/>
              <a:t> alarm or reluctance to take part in Alaska’s ideas.</a:t>
            </a:r>
            <a:endParaRPr lang="en-NZ" dirty="0"/>
          </a:p>
        </p:txBody>
      </p:sp>
      <p:sp>
        <p:nvSpPr>
          <p:cNvPr id="2" name="Title 1"/>
          <p:cNvSpPr>
            <a:spLocks noGrp="1"/>
          </p:cNvSpPr>
          <p:nvPr>
            <p:ph type="title"/>
          </p:nvPr>
        </p:nvSpPr>
        <p:spPr/>
        <p:txBody>
          <a:bodyPr/>
          <a:lstStyle/>
          <a:p>
            <a:r>
              <a:rPr lang="en-NZ" dirty="0" smtClean="0"/>
              <a:t>Character relationships</a:t>
            </a:r>
            <a:endParaRPr lang="en-NZ" dirty="0"/>
          </a:p>
        </p:txBody>
      </p:sp>
    </p:spTree>
  </p:cSld>
  <p:clrMapOvr>
    <a:masterClrMapping/>
  </p:clrMapOvr>
  <p:transition>
    <p:randomBar dir="ver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NZ" sz="4000" dirty="0" smtClean="0"/>
              <a:t>In your own opinion, why did the narrator love Alaska so much?  Give examples to back up your views.</a:t>
            </a:r>
            <a:endParaRPr lang="en-NZ" sz="4000" dirty="0"/>
          </a:p>
        </p:txBody>
      </p:sp>
      <p:sp>
        <p:nvSpPr>
          <p:cNvPr id="2" name="Title 1"/>
          <p:cNvSpPr>
            <a:spLocks noGrp="1"/>
          </p:cNvSpPr>
          <p:nvPr>
            <p:ph type="title"/>
          </p:nvPr>
        </p:nvSpPr>
        <p:spPr/>
        <p:txBody>
          <a:bodyPr/>
          <a:lstStyle/>
          <a:p>
            <a:r>
              <a:rPr lang="en-NZ" dirty="0" smtClean="0"/>
              <a:t>Discussion starter:</a:t>
            </a:r>
            <a:endParaRPr lang="en-NZ" dirty="0"/>
          </a:p>
        </p:txBody>
      </p:sp>
    </p:spTree>
  </p:cSld>
  <p:clrMapOvr>
    <a:masterClrMapping/>
  </p:clrMapOvr>
  <p:transition>
    <p:randomBar dir="ver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1447800"/>
            <a:ext cx="8183880" cy="5029200"/>
          </a:xfrm>
        </p:spPr>
        <p:txBody>
          <a:bodyPr>
            <a:normAutofit fontScale="85000" lnSpcReduction="20000"/>
          </a:bodyPr>
          <a:lstStyle/>
          <a:p>
            <a:r>
              <a:rPr lang="en-NZ" dirty="0" smtClean="0"/>
              <a:t>Why did Chip and </a:t>
            </a:r>
            <a:r>
              <a:rPr lang="en-NZ" dirty="0" err="1" smtClean="0"/>
              <a:t>Pudge</a:t>
            </a:r>
            <a:r>
              <a:rPr lang="en-NZ" dirty="0" smtClean="0"/>
              <a:t> not try to stop Alaska from driving on the last day?</a:t>
            </a:r>
          </a:p>
          <a:p>
            <a:endParaRPr lang="en-NZ" dirty="0" smtClean="0"/>
          </a:p>
          <a:p>
            <a:r>
              <a:rPr lang="en-NZ" dirty="0" smtClean="0"/>
              <a:t>Where in Looking for Alaska does the ‘labyrinth’ emerge?</a:t>
            </a:r>
          </a:p>
          <a:p>
            <a:endParaRPr lang="en-NZ" dirty="0" smtClean="0"/>
          </a:p>
          <a:p>
            <a:r>
              <a:rPr lang="en-NZ" dirty="0" smtClean="0"/>
              <a:t>Why do you think the ‘labyrinth’ could be symbolic?</a:t>
            </a:r>
          </a:p>
          <a:p>
            <a:endParaRPr lang="en-NZ" dirty="0" smtClean="0"/>
          </a:p>
          <a:p>
            <a:r>
              <a:rPr lang="en-NZ" dirty="0" smtClean="0"/>
              <a:t>Why do you think </a:t>
            </a:r>
            <a:r>
              <a:rPr lang="en-NZ" dirty="0" err="1" smtClean="0"/>
              <a:t>Pudge</a:t>
            </a:r>
            <a:r>
              <a:rPr lang="en-NZ" dirty="0" smtClean="0"/>
              <a:t> likes to memorise last words?  Give two examples to back up this opinion.</a:t>
            </a:r>
          </a:p>
          <a:p>
            <a:endParaRPr lang="en-NZ" dirty="0" smtClean="0"/>
          </a:p>
          <a:p>
            <a:r>
              <a:rPr lang="en-NZ" dirty="0" smtClean="0"/>
              <a:t>“Booze and mischief left me worried that I’d stumbled into what my mother referred to as ‘the wrong crowd’; but for the wrong crowd, they seemed awfully smart.”</a:t>
            </a:r>
          </a:p>
          <a:p>
            <a:pPr>
              <a:buNone/>
            </a:pPr>
            <a:r>
              <a:rPr lang="en-NZ" dirty="0" smtClean="0"/>
              <a:t>	What does this quote tell you about </a:t>
            </a:r>
            <a:r>
              <a:rPr lang="en-NZ" dirty="0" err="1" smtClean="0"/>
              <a:t>Pudge</a:t>
            </a:r>
            <a:r>
              <a:rPr lang="en-NZ" dirty="0" smtClean="0"/>
              <a:t>?</a:t>
            </a:r>
          </a:p>
          <a:p>
            <a:pPr>
              <a:buNone/>
            </a:pPr>
            <a:r>
              <a:rPr lang="en-NZ" dirty="0" smtClean="0"/>
              <a:t>	What does it tell you about his friends?</a:t>
            </a:r>
          </a:p>
        </p:txBody>
      </p:sp>
      <p:sp>
        <p:nvSpPr>
          <p:cNvPr id="2" name="Title 1"/>
          <p:cNvSpPr>
            <a:spLocks noGrp="1"/>
          </p:cNvSpPr>
          <p:nvPr>
            <p:ph type="title"/>
          </p:nvPr>
        </p:nvSpPr>
        <p:spPr/>
        <p:txBody>
          <a:bodyPr>
            <a:normAutofit/>
          </a:bodyPr>
          <a:lstStyle/>
          <a:p>
            <a:r>
              <a:rPr lang="en-NZ" dirty="0" smtClean="0"/>
              <a:t>Close reading questions – ‘After’</a:t>
            </a:r>
            <a:endParaRPr lang="en-NZ" dirty="0"/>
          </a:p>
        </p:txBody>
      </p:sp>
    </p:spTree>
  </p:cSld>
  <p:clrMapOvr>
    <a:masterClrMapping/>
  </p:clrMapOvr>
  <p:transition>
    <p:randomBar dir="ver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r>
              <a:rPr lang="en-NZ" dirty="0" smtClean="0"/>
              <a:t>Before Culver Creek:</a:t>
            </a:r>
            <a:endParaRPr lang="en-NZ" dirty="0"/>
          </a:p>
        </p:txBody>
      </p:sp>
      <p:sp>
        <p:nvSpPr>
          <p:cNvPr id="6" name="Content Placeholder 5"/>
          <p:cNvSpPr>
            <a:spLocks noGrp="1"/>
          </p:cNvSpPr>
          <p:nvPr>
            <p:ph sz="half" idx="2"/>
          </p:nvPr>
        </p:nvSpPr>
        <p:spPr/>
        <p:txBody>
          <a:bodyPr>
            <a:normAutofit/>
          </a:bodyPr>
          <a:lstStyle/>
          <a:p>
            <a:r>
              <a:rPr lang="en-NZ" dirty="0" smtClean="0"/>
              <a:t>Unpopular</a:t>
            </a:r>
          </a:p>
          <a:p>
            <a:r>
              <a:rPr lang="en-NZ" dirty="0" smtClean="0"/>
              <a:t>Sheltered</a:t>
            </a:r>
          </a:p>
          <a:p>
            <a:r>
              <a:rPr lang="en-NZ" dirty="0" smtClean="0"/>
              <a:t>Socially inept</a:t>
            </a:r>
          </a:p>
          <a:p>
            <a:r>
              <a:rPr lang="en-NZ" dirty="0" smtClean="0"/>
              <a:t>Inexperienced</a:t>
            </a:r>
          </a:p>
          <a:p>
            <a:r>
              <a:rPr lang="en-NZ" dirty="0" smtClean="0"/>
              <a:t>Naive</a:t>
            </a:r>
          </a:p>
          <a:p>
            <a:r>
              <a:rPr lang="en-NZ" dirty="0" smtClean="0"/>
              <a:t>Antisocial</a:t>
            </a:r>
          </a:p>
          <a:p>
            <a:r>
              <a:rPr lang="en-NZ" dirty="0" smtClean="0"/>
              <a:t>Doesn’t care about what people think of him</a:t>
            </a:r>
            <a:endParaRPr lang="en-NZ" dirty="0"/>
          </a:p>
        </p:txBody>
      </p:sp>
      <p:sp>
        <p:nvSpPr>
          <p:cNvPr id="8" name="Content Placeholder 7"/>
          <p:cNvSpPr>
            <a:spLocks noGrp="1"/>
          </p:cNvSpPr>
          <p:nvPr>
            <p:ph sz="quarter" idx="4"/>
          </p:nvPr>
        </p:nvSpPr>
        <p:spPr/>
        <p:txBody>
          <a:bodyPr/>
          <a:lstStyle/>
          <a:p>
            <a:r>
              <a:rPr lang="en-NZ" dirty="0" smtClean="0"/>
              <a:t>Becomes more confident</a:t>
            </a:r>
            <a:r>
              <a:rPr lang="en-NZ" dirty="0"/>
              <a:t> </a:t>
            </a:r>
            <a:r>
              <a:rPr lang="en-NZ" dirty="0" smtClean="0"/>
              <a:t>because of the people he surrounds himself with</a:t>
            </a:r>
          </a:p>
          <a:p>
            <a:r>
              <a:rPr lang="en-NZ" dirty="0" smtClean="0"/>
              <a:t>Changes as a person – more rebellious, carefree</a:t>
            </a:r>
          </a:p>
        </p:txBody>
      </p:sp>
      <p:sp>
        <p:nvSpPr>
          <p:cNvPr id="4" name="Title 3"/>
          <p:cNvSpPr>
            <a:spLocks noGrp="1"/>
          </p:cNvSpPr>
          <p:nvPr>
            <p:ph type="title"/>
          </p:nvPr>
        </p:nvSpPr>
        <p:spPr/>
        <p:txBody>
          <a:bodyPr/>
          <a:lstStyle/>
          <a:p>
            <a:r>
              <a:rPr lang="en-NZ" dirty="0" smtClean="0"/>
              <a:t>Miles (</a:t>
            </a:r>
            <a:r>
              <a:rPr lang="en-NZ" dirty="0" err="1" smtClean="0"/>
              <a:t>Pudge</a:t>
            </a:r>
            <a:r>
              <a:rPr lang="en-NZ" dirty="0" smtClean="0"/>
              <a:t>)</a:t>
            </a:r>
            <a:endParaRPr lang="en-NZ" dirty="0"/>
          </a:p>
        </p:txBody>
      </p:sp>
      <p:sp>
        <p:nvSpPr>
          <p:cNvPr id="7" name="Text Placeholder 6"/>
          <p:cNvSpPr>
            <a:spLocks noGrp="1"/>
          </p:cNvSpPr>
          <p:nvPr>
            <p:ph type="body" idx="3"/>
          </p:nvPr>
        </p:nvSpPr>
        <p:spPr/>
        <p:txBody>
          <a:bodyPr>
            <a:normAutofit/>
          </a:bodyPr>
          <a:lstStyle/>
          <a:p>
            <a:r>
              <a:rPr lang="en-NZ" dirty="0" smtClean="0"/>
              <a:t>By the end of the text:</a:t>
            </a:r>
            <a:endParaRPr lang="en-NZ" dirty="0"/>
          </a:p>
        </p:txBody>
      </p:sp>
    </p:spTree>
  </p:cSld>
  <p:clrMapOvr>
    <a:masterClrMapping/>
  </p:clrMapOvr>
  <p:transition>
    <p:randomBar dir="ver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normAutofit fontScale="92500" lnSpcReduction="20000"/>
          </a:bodyPr>
          <a:lstStyle/>
          <a:p>
            <a:r>
              <a:rPr lang="en-NZ" dirty="0" smtClean="0"/>
              <a:t>The protagonist (what does this mean?)</a:t>
            </a:r>
          </a:p>
          <a:p>
            <a:r>
              <a:rPr lang="en-NZ" dirty="0" smtClean="0"/>
              <a:t>Honest</a:t>
            </a:r>
          </a:p>
          <a:p>
            <a:r>
              <a:rPr lang="en-NZ" dirty="0" smtClean="0"/>
              <a:t>Narrator</a:t>
            </a:r>
          </a:p>
          <a:p>
            <a:r>
              <a:rPr lang="en-NZ" dirty="0" smtClean="0"/>
              <a:t>Humorous</a:t>
            </a:r>
          </a:p>
          <a:p>
            <a:r>
              <a:rPr lang="en-NZ" dirty="0" smtClean="0"/>
              <a:t>Perceptive</a:t>
            </a:r>
          </a:p>
          <a:p>
            <a:r>
              <a:rPr lang="en-NZ" dirty="0" smtClean="0"/>
              <a:t>Realistic</a:t>
            </a:r>
          </a:p>
          <a:p>
            <a:r>
              <a:rPr lang="en-NZ" dirty="0" smtClean="0"/>
              <a:t>Intelligent</a:t>
            </a:r>
          </a:p>
          <a:p>
            <a:r>
              <a:rPr lang="en-NZ" dirty="0" smtClean="0"/>
              <a:t>Likeable</a:t>
            </a:r>
          </a:p>
          <a:p>
            <a:r>
              <a:rPr lang="en-NZ" dirty="0" smtClean="0"/>
              <a:t>Courageous</a:t>
            </a:r>
          </a:p>
          <a:p>
            <a:r>
              <a:rPr lang="en-NZ" dirty="0" smtClean="0"/>
              <a:t>Idealist</a:t>
            </a:r>
          </a:p>
          <a:p>
            <a:r>
              <a:rPr lang="en-NZ" dirty="0" smtClean="0"/>
              <a:t>Inspired by famous last words</a:t>
            </a:r>
          </a:p>
          <a:p>
            <a:r>
              <a:rPr lang="en-NZ" dirty="0" smtClean="0"/>
              <a:t>Seeking his own “Great Perhaps”</a:t>
            </a:r>
          </a:p>
        </p:txBody>
      </p:sp>
      <p:sp>
        <p:nvSpPr>
          <p:cNvPr id="7" name="Title 6"/>
          <p:cNvSpPr>
            <a:spLocks noGrp="1"/>
          </p:cNvSpPr>
          <p:nvPr>
            <p:ph type="title"/>
          </p:nvPr>
        </p:nvSpPr>
        <p:spPr/>
        <p:txBody>
          <a:bodyPr/>
          <a:lstStyle/>
          <a:p>
            <a:r>
              <a:rPr lang="en-NZ" dirty="0" smtClean="0"/>
              <a:t>So MILES is…</a:t>
            </a:r>
            <a:endParaRPr lang="en-NZ" dirty="0"/>
          </a:p>
        </p:txBody>
      </p:sp>
      <p:sp>
        <p:nvSpPr>
          <p:cNvPr id="9" name="TextBox 8"/>
          <p:cNvSpPr txBox="1"/>
          <p:nvPr/>
        </p:nvSpPr>
        <p:spPr>
          <a:xfrm>
            <a:off x="4572000" y="1571612"/>
            <a:ext cx="3500462" cy="120032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NZ" dirty="0" smtClean="0"/>
              <a:t>Choose TWO of the adjectives and find a quote from the text that backs up each trait.</a:t>
            </a:r>
            <a:endParaRPr lang="en-NZ" dirty="0"/>
          </a:p>
        </p:txBody>
      </p:sp>
      <p:sp>
        <p:nvSpPr>
          <p:cNvPr id="10" name="Left Arrow 9"/>
          <p:cNvSpPr/>
          <p:nvPr/>
        </p:nvSpPr>
        <p:spPr>
          <a:xfrm>
            <a:off x="3214678" y="1857364"/>
            <a:ext cx="1285884" cy="50006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ransition>
    <p:randomBar dir="ver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lstStyle/>
          <a:p>
            <a:r>
              <a:rPr lang="en-NZ" dirty="0" smtClean="0"/>
              <a:t>Positive attributes</a:t>
            </a:r>
            <a:endParaRPr lang="en-NZ" dirty="0"/>
          </a:p>
        </p:txBody>
      </p:sp>
      <p:sp>
        <p:nvSpPr>
          <p:cNvPr id="5" name="Content Placeholder 4"/>
          <p:cNvSpPr>
            <a:spLocks noGrp="1"/>
          </p:cNvSpPr>
          <p:nvPr>
            <p:ph sz="half" idx="2"/>
          </p:nvPr>
        </p:nvSpPr>
        <p:spPr/>
        <p:txBody>
          <a:bodyPr>
            <a:normAutofit/>
          </a:bodyPr>
          <a:lstStyle/>
          <a:p>
            <a:r>
              <a:rPr lang="en-NZ" dirty="0" smtClean="0"/>
              <a:t>Independent </a:t>
            </a:r>
          </a:p>
          <a:p>
            <a:r>
              <a:rPr lang="en-NZ" dirty="0" smtClean="0"/>
              <a:t>Strong willed</a:t>
            </a:r>
          </a:p>
          <a:p>
            <a:r>
              <a:rPr lang="en-NZ" dirty="0" smtClean="0"/>
              <a:t>Loyal</a:t>
            </a:r>
          </a:p>
          <a:p>
            <a:r>
              <a:rPr lang="en-NZ" dirty="0" smtClean="0"/>
              <a:t>Smart/intelligent</a:t>
            </a:r>
          </a:p>
          <a:p>
            <a:r>
              <a:rPr lang="en-NZ" dirty="0" smtClean="0"/>
              <a:t>Creative</a:t>
            </a:r>
          </a:p>
          <a:p>
            <a:r>
              <a:rPr lang="en-NZ" dirty="0" smtClean="0"/>
              <a:t>Carefree</a:t>
            </a:r>
          </a:p>
          <a:p>
            <a:r>
              <a:rPr lang="en-NZ" dirty="0" smtClean="0"/>
              <a:t>Hot/sexy/good looking</a:t>
            </a:r>
          </a:p>
          <a:p>
            <a:r>
              <a:rPr lang="en-NZ" dirty="0" smtClean="0"/>
              <a:t>Witty</a:t>
            </a:r>
          </a:p>
          <a:p>
            <a:pPr>
              <a:buNone/>
            </a:pPr>
            <a:endParaRPr lang="en-NZ" dirty="0" smtClean="0"/>
          </a:p>
          <a:p>
            <a:endParaRPr lang="en-NZ" dirty="0"/>
          </a:p>
        </p:txBody>
      </p:sp>
      <p:sp>
        <p:nvSpPr>
          <p:cNvPr id="6" name="Content Placeholder 5"/>
          <p:cNvSpPr>
            <a:spLocks noGrp="1"/>
          </p:cNvSpPr>
          <p:nvPr>
            <p:ph sz="quarter" idx="4"/>
          </p:nvPr>
        </p:nvSpPr>
        <p:spPr/>
        <p:txBody>
          <a:bodyPr>
            <a:normAutofit lnSpcReduction="10000"/>
          </a:bodyPr>
          <a:lstStyle/>
          <a:p>
            <a:r>
              <a:rPr lang="en-NZ" dirty="0" smtClean="0"/>
              <a:t>Blames herself for mum’s death</a:t>
            </a:r>
          </a:p>
          <a:p>
            <a:r>
              <a:rPr lang="en-NZ" dirty="0" smtClean="0"/>
              <a:t>Self-destructive</a:t>
            </a:r>
          </a:p>
          <a:p>
            <a:r>
              <a:rPr lang="en-NZ" dirty="0" smtClean="0"/>
              <a:t>Moody</a:t>
            </a:r>
          </a:p>
          <a:p>
            <a:r>
              <a:rPr lang="en-NZ" dirty="0" smtClean="0"/>
              <a:t>Reckless</a:t>
            </a:r>
          </a:p>
          <a:p>
            <a:r>
              <a:rPr lang="en-NZ" dirty="0" smtClean="0"/>
              <a:t>Tease</a:t>
            </a:r>
          </a:p>
          <a:p>
            <a:r>
              <a:rPr lang="en-NZ" dirty="0" smtClean="0"/>
              <a:t>“Labyrinth of suffering”</a:t>
            </a:r>
          </a:p>
          <a:p>
            <a:r>
              <a:rPr lang="en-NZ" dirty="0" smtClean="0"/>
              <a:t>Confusing (mixed signals)</a:t>
            </a:r>
            <a:endParaRPr lang="en-NZ" dirty="0"/>
          </a:p>
        </p:txBody>
      </p:sp>
      <p:sp>
        <p:nvSpPr>
          <p:cNvPr id="2" name="Title 1"/>
          <p:cNvSpPr>
            <a:spLocks noGrp="1"/>
          </p:cNvSpPr>
          <p:nvPr>
            <p:ph type="title"/>
          </p:nvPr>
        </p:nvSpPr>
        <p:spPr/>
        <p:txBody>
          <a:bodyPr/>
          <a:lstStyle/>
          <a:p>
            <a:r>
              <a:rPr lang="en-NZ" dirty="0" smtClean="0"/>
              <a:t>Alaska Young</a:t>
            </a:r>
            <a:endParaRPr lang="en-NZ" dirty="0"/>
          </a:p>
        </p:txBody>
      </p:sp>
      <p:sp>
        <p:nvSpPr>
          <p:cNvPr id="4" name="Text Placeholder 3"/>
          <p:cNvSpPr>
            <a:spLocks noGrp="1"/>
          </p:cNvSpPr>
          <p:nvPr>
            <p:ph type="body" idx="3"/>
          </p:nvPr>
        </p:nvSpPr>
        <p:spPr/>
        <p:txBody>
          <a:bodyPr/>
          <a:lstStyle/>
          <a:p>
            <a:r>
              <a:rPr lang="en-NZ" dirty="0" smtClean="0"/>
              <a:t>Negative attributes</a:t>
            </a:r>
            <a:endParaRPr lang="en-NZ" dirty="0"/>
          </a:p>
        </p:txBody>
      </p:sp>
    </p:spTree>
  </p:cSld>
  <p:clrMapOvr>
    <a:masterClrMapping/>
  </p:clrMapOvr>
  <p:transition>
    <p:randomBar dir="vert"/>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1524000"/>
            <a:ext cx="8183880" cy="4953000"/>
          </a:xfrm>
        </p:spPr>
        <p:txBody>
          <a:bodyPr>
            <a:normAutofit fontScale="47500" lnSpcReduction="20000"/>
          </a:bodyPr>
          <a:lstStyle/>
          <a:p>
            <a:r>
              <a:rPr lang="en-NZ" sz="3300" dirty="0" smtClean="0"/>
              <a:t>Intriguing</a:t>
            </a:r>
          </a:p>
          <a:p>
            <a:r>
              <a:rPr lang="en-NZ" sz="3300" dirty="0" smtClean="0"/>
              <a:t>Quirky</a:t>
            </a:r>
          </a:p>
          <a:p>
            <a:r>
              <a:rPr lang="en-NZ" sz="3300" dirty="0" smtClean="0"/>
              <a:t>Energetic</a:t>
            </a:r>
          </a:p>
          <a:p>
            <a:r>
              <a:rPr lang="en-NZ" sz="3300" dirty="0" smtClean="0"/>
              <a:t>Crazy</a:t>
            </a:r>
          </a:p>
          <a:p>
            <a:r>
              <a:rPr lang="en-NZ" sz="3300" dirty="0" smtClean="0"/>
              <a:t>Creative</a:t>
            </a:r>
          </a:p>
          <a:p>
            <a:r>
              <a:rPr lang="en-NZ" sz="3300" dirty="0" smtClean="0"/>
              <a:t>Inspirational</a:t>
            </a:r>
          </a:p>
          <a:p>
            <a:r>
              <a:rPr lang="en-NZ" sz="3300" dirty="0" smtClean="0"/>
              <a:t>Intelligent</a:t>
            </a:r>
          </a:p>
          <a:p>
            <a:r>
              <a:rPr lang="en-NZ" sz="3300" dirty="0" smtClean="0"/>
              <a:t>Carefree (seemingly)</a:t>
            </a:r>
          </a:p>
          <a:p>
            <a:r>
              <a:rPr lang="en-NZ" sz="3300" dirty="0" smtClean="0"/>
              <a:t>Entertaining</a:t>
            </a:r>
          </a:p>
          <a:p>
            <a:r>
              <a:rPr lang="en-NZ" sz="3300" dirty="0" smtClean="0"/>
              <a:t>Sexy</a:t>
            </a:r>
          </a:p>
          <a:p>
            <a:r>
              <a:rPr lang="en-NZ" sz="3300" dirty="0" smtClean="0"/>
              <a:t>Free spirited</a:t>
            </a:r>
          </a:p>
          <a:p>
            <a:r>
              <a:rPr lang="en-NZ" sz="3300" dirty="0" smtClean="0"/>
              <a:t>Reckless</a:t>
            </a:r>
          </a:p>
          <a:p>
            <a:r>
              <a:rPr lang="en-NZ" sz="3300" dirty="0" smtClean="0"/>
              <a:t>Mischievous</a:t>
            </a:r>
          </a:p>
          <a:p>
            <a:r>
              <a:rPr lang="en-NZ" sz="3300" dirty="0" smtClean="0"/>
              <a:t>Beautiful</a:t>
            </a:r>
          </a:p>
          <a:p>
            <a:r>
              <a:rPr lang="en-NZ" sz="3300" dirty="0" smtClean="0"/>
              <a:t>Mysterious</a:t>
            </a:r>
          </a:p>
          <a:p>
            <a:r>
              <a:rPr lang="en-NZ" sz="3300" dirty="0" smtClean="0"/>
              <a:t>Self-destructive </a:t>
            </a:r>
          </a:p>
          <a:p>
            <a:r>
              <a:rPr lang="en-NZ" sz="3300" dirty="0" smtClean="0"/>
              <a:t>Avid reader</a:t>
            </a:r>
          </a:p>
          <a:p>
            <a:endParaRPr lang="en-NZ" dirty="0"/>
          </a:p>
        </p:txBody>
      </p:sp>
      <p:sp>
        <p:nvSpPr>
          <p:cNvPr id="2" name="Title 1"/>
          <p:cNvSpPr>
            <a:spLocks noGrp="1"/>
          </p:cNvSpPr>
          <p:nvPr>
            <p:ph type="title"/>
          </p:nvPr>
        </p:nvSpPr>
        <p:spPr/>
        <p:txBody>
          <a:bodyPr/>
          <a:lstStyle/>
          <a:p>
            <a:r>
              <a:rPr lang="en-NZ" dirty="0" smtClean="0"/>
              <a:t>So ALASKA is…</a:t>
            </a:r>
            <a:endParaRPr lang="en-NZ" dirty="0"/>
          </a:p>
        </p:txBody>
      </p:sp>
      <p:sp>
        <p:nvSpPr>
          <p:cNvPr id="4" name="TextBox 3"/>
          <p:cNvSpPr txBox="1"/>
          <p:nvPr/>
        </p:nvSpPr>
        <p:spPr>
          <a:xfrm>
            <a:off x="4214810" y="642918"/>
            <a:ext cx="4286280" cy="378565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NZ" sz="1600" dirty="0" smtClean="0"/>
              <a:t>Alaska could be seen as the ‘antagonist’ in Looking for Alaska.  Why?</a:t>
            </a:r>
          </a:p>
          <a:p>
            <a:endParaRPr lang="en-NZ" sz="1600" dirty="0" smtClean="0"/>
          </a:p>
          <a:p>
            <a:r>
              <a:rPr lang="en-NZ" sz="1600" dirty="0" smtClean="0"/>
              <a:t>She grapples with self-control throughout the text.  Find TWO examples that show how Alaska’s mood changes suddenly.</a:t>
            </a:r>
          </a:p>
          <a:p>
            <a:endParaRPr lang="en-NZ" sz="1600" dirty="0" smtClean="0"/>
          </a:p>
          <a:p>
            <a:r>
              <a:rPr lang="en-NZ" sz="1600" dirty="0" smtClean="0"/>
              <a:t>Alaska embodies the idea of teenagers rebelling.  Why is this?  She is constantly ‘living on the edge’.  Do you think she finds this exciting or is it just an example of her self-destructive behaviour?  Find an example from the text to back up your ideas.</a:t>
            </a:r>
            <a:endParaRPr lang="en-NZ" sz="1600" dirty="0"/>
          </a:p>
        </p:txBody>
      </p:sp>
    </p:spTree>
  </p:cSld>
  <p:clrMapOvr>
    <a:masterClrMapping/>
  </p:clrMapOvr>
  <p:transition>
    <p:randomBa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NZ" dirty="0" smtClean="0"/>
              <a:t>Book cover analysis</a:t>
            </a:r>
            <a:endParaRPr lang="en-NZ" dirty="0"/>
          </a:p>
        </p:txBody>
      </p:sp>
      <p:sp>
        <p:nvSpPr>
          <p:cNvPr id="6" name="Content Placeholder 5"/>
          <p:cNvSpPr>
            <a:spLocks noGrp="1"/>
          </p:cNvSpPr>
          <p:nvPr>
            <p:ph sz="half" idx="1"/>
          </p:nvPr>
        </p:nvSpPr>
        <p:spPr>
          <a:xfrm>
            <a:off x="500034" y="1447800"/>
            <a:ext cx="3931920" cy="5105400"/>
          </a:xfrm>
        </p:spPr>
        <p:txBody>
          <a:bodyPr>
            <a:normAutofit fontScale="70000" lnSpcReduction="20000"/>
          </a:bodyPr>
          <a:lstStyle/>
          <a:p>
            <a:pPr lvl="0"/>
            <a:r>
              <a:rPr lang="en-NZ" dirty="0" smtClean="0"/>
              <a:t>What are your impressions of the cover of “Looking for Alaska” having now read the book?  How does the cover ‘foreshadow’ events/thematic ideas that are introduced in the text?</a:t>
            </a:r>
          </a:p>
          <a:p>
            <a:pPr>
              <a:buNone/>
            </a:pPr>
            <a:endParaRPr lang="en-NZ" dirty="0" smtClean="0"/>
          </a:p>
          <a:p>
            <a:pPr lvl="0"/>
            <a:r>
              <a:rPr lang="en-NZ" dirty="0" smtClean="0"/>
              <a:t>What techniques (visual and verbal) are used on the cover?  Explain why these techniques might have been used?</a:t>
            </a:r>
          </a:p>
          <a:p>
            <a:pPr>
              <a:buNone/>
            </a:pPr>
            <a:r>
              <a:rPr lang="en-NZ" dirty="0" smtClean="0"/>
              <a:t> </a:t>
            </a:r>
          </a:p>
          <a:p>
            <a:pPr lvl="0"/>
            <a:r>
              <a:rPr lang="en-NZ" dirty="0" smtClean="0"/>
              <a:t>How does the cover of “Looking for Alaska” indicate that this is a text written for teenagers?  </a:t>
            </a:r>
          </a:p>
          <a:p>
            <a:pPr>
              <a:buNone/>
            </a:pPr>
            <a:r>
              <a:rPr lang="en-NZ" dirty="0" smtClean="0"/>
              <a:t> </a:t>
            </a:r>
          </a:p>
          <a:p>
            <a:pPr lvl="0"/>
            <a:r>
              <a:rPr lang="en-NZ" dirty="0" smtClean="0"/>
              <a:t>What does the tagline “First friend, first girl, last words” mean in the context of what the novel is about?</a:t>
            </a:r>
          </a:p>
          <a:p>
            <a:endParaRPr lang="en-NZ" dirty="0"/>
          </a:p>
        </p:txBody>
      </p:sp>
      <p:pic>
        <p:nvPicPr>
          <p:cNvPr id="1026" name="Picture 32" descr="http://3.bp.blogspot.com/_DP_1u0ORwbg/SV7LxvXwVaI/AAAAAAAAAFk/OR4XrfqKI1s/s320/looking_for_alaska.jpg"/>
          <p:cNvPicPr>
            <a:picLocks noChangeAspect="1" noChangeArrowheads="1"/>
          </p:cNvPicPr>
          <p:nvPr/>
        </p:nvPicPr>
        <p:blipFill>
          <a:blip r:embed="rId3" cstate="print"/>
          <a:srcRect/>
          <a:stretch>
            <a:fillRect/>
          </a:stretch>
        </p:blipFill>
        <p:spPr bwMode="auto">
          <a:xfrm>
            <a:off x="5000628" y="785794"/>
            <a:ext cx="3211309" cy="4214843"/>
          </a:xfrm>
          <a:prstGeom prst="rect">
            <a:avLst/>
          </a:prstGeom>
          <a:noFill/>
          <a:ln w="9525">
            <a:noFill/>
            <a:miter lim="800000"/>
            <a:headEnd/>
            <a:tailEnd/>
          </a:ln>
        </p:spPr>
      </p:pic>
    </p:spTree>
  </p:cSld>
  <p:clrMapOvr>
    <a:masterClrMapping/>
  </p:clrMapOvr>
  <p:transition>
    <p:randomBar dir="vert"/>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a:buNone/>
            </a:pPr>
            <a:r>
              <a:rPr lang="en-NZ" dirty="0" smtClean="0"/>
              <a:t>Read the chapter “The Last Day” (from page</a:t>
            </a:r>
          </a:p>
          <a:p>
            <a:pPr>
              <a:buNone/>
            </a:pPr>
            <a:r>
              <a:rPr lang="en-NZ" dirty="0" smtClean="0"/>
              <a:t>157) again and answer the following:</a:t>
            </a:r>
          </a:p>
          <a:p>
            <a:endParaRPr lang="en-NZ" dirty="0" smtClean="0"/>
          </a:p>
          <a:p>
            <a:pPr>
              <a:buNone/>
            </a:pPr>
            <a:r>
              <a:rPr lang="en-NZ" dirty="0" smtClean="0"/>
              <a:t>What happens that portrays Alaska…</a:t>
            </a:r>
          </a:p>
          <a:p>
            <a:pPr>
              <a:buFont typeface="Wingdings" pitchFamily="2" charset="2"/>
              <a:buChar char="Ø"/>
            </a:pPr>
            <a:endParaRPr lang="en-NZ" dirty="0" smtClean="0"/>
          </a:p>
          <a:p>
            <a:pPr>
              <a:buFont typeface="Wingdings" pitchFamily="2" charset="2"/>
              <a:buChar char="Ø"/>
            </a:pPr>
            <a:r>
              <a:rPr lang="en-NZ" dirty="0" smtClean="0"/>
              <a:t>As elusive?</a:t>
            </a:r>
          </a:p>
          <a:p>
            <a:pPr>
              <a:buFont typeface="Wingdings" pitchFamily="2" charset="2"/>
              <a:buChar char="Ø"/>
            </a:pPr>
            <a:r>
              <a:rPr lang="en-NZ" dirty="0" smtClean="0"/>
              <a:t>As confusing?</a:t>
            </a:r>
          </a:p>
          <a:p>
            <a:pPr>
              <a:buFont typeface="Wingdings" pitchFamily="2" charset="2"/>
              <a:buChar char="Ø"/>
            </a:pPr>
            <a:r>
              <a:rPr lang="en-NZ" dirty="0" smtClean="0"/>
              <a:t>As tragic?</a:t>
            </a:r>
          </a:p>
          <a:p>
            <a:pPr>
              <a:buFont typeface="Wingdings" pitchFamily="2" charset="2"/>
              <a:buChar char="Ø"/>
            </a:pPr>
            <a:r>
              <a:rPr lang="en-NZ" dirty="0" smtClean="0"/>
              <a:t>As rebellious?</a:t>
            </a:r>
          </a:p>
          <a:p>
            <a:pPr>
              <a:buFont typeface="Wingdings" pitchFamily="2" charset="2"/>
              <a:buChar char="Ø"/>
            </a:pPr>
            <a:endParaRPr lang="en-NZ" dirty="0" smtClean="0"/>
          </a:p>
          <a:p>
            <a:pPr>
              <a:buNone/>
            </a:pPr>
            <a:r>
              <a:rPr lang="en-NZ" dirty="0" smtClean="0"/>
              <a:t>Give an example for each of the above.</a:t>
            </a:r>
            <a:endParaRPr lang="en-NZ" dirty="0"/>
          </a:p>
        </p:txBody>
      </p:sp>
      <p:sp>
        <p:nvSpPr>
          <p:cNvPr id="2" name="Title 1"/>
          <p:cNvSpPr>
            <a:spLocks noGrp="1"/>
          </p:cNvSpPr>
          <p:nvPr>
            <p:ph type="title"/>
          </p:nvPr>
        </p:nvSpPr>
        <p:spPr/>
        <p:txBody>
          <a:bodyPr>
            <a:normAutofit fontScale="90000"/>
          </a:bodyPr>
          <a:lstStyle/>
          <a:p>
            <a:r>
              <a:rPr lang="en-NZ" dirty="0" smtClean="0"/>
              <a:t>The LAST DAY…</a:t>
            </a:r>
            <a:br>
              <a:rPr lang="en-NZ" dirty="0" smtClean="0"/>
            </a:br>
            <a:r>
              <a:rPr lang="en-NZ" dirty="0" smtClean="0"/>
              <a:t>Alaska’s self-destruction</a:t>
            </a:r>
            <a:endParaRPr lang="en-NZ" dirty="0"/>
          </a:p>
        </p:txBody>
      </p:sp>
    </p:spTree>
  </p:cSld>
  <p:clrMapOvr>
    <a:masterClrMapping/>
  </p:clrMapOvr>
  <p:transition>
    <p:randomBar dir="vert"/>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8229600" cy="4800600"/>
          </a:xfrm>
        </p:spPr>
        <p:txBody>
          <a:bodyPr>
            <a:normAutofit/>
          </a:bodyPr>
          <a:lstStyle/>
          <a:p>
            <a:pPr>
              <a:buNone/>
            </a:pPr>
            <a:endParaRPr lang="en-NZ" dirty="0" smtClean="0"/>
          </a:p>
          <a:p>
            <a:r>
              <a:rPr lang="en-NZ" dirty="0" smtClean="0"/>
              <a:t>Elusive = “This is so fun, but I’m so sleepy.  To be continued?” – her feelings for </a:t>
            </a:r>
            <a:r>
              <a:rPr lang="en-NZ" dirty="0" err="1" smtClean="0"/>
              <a:t>Pudge</a:t>
            </a:r>
            <a:endParaRPr lang="en-NZ" dirty="0" smtClean="0"/>
          </a:p>
          <a:p>
            <a:r>
              <a:rPr lang="en-NZ" dirty="0" smtClean="0"/>
              <a:t>Confusing = “She was sobbing, like that post-thanksgiving morning but worse” - why she is so upset just before she leaves.</a:t>
            </a:r>
          </a:p>
          <a:p>
            <a:r>
              <a:rPr lang="en-NZ" dirty="0" smtClean="0"/>
              <a:t>Tragic =“I JUST HAVE TO GO. HELP ME GET OUT OF HERE!” – drink driving</a:t>
            </a:r>
          </a:p>
          <a:p>
            <a:r>
              <a:rPr lang="en-NZ" dirty="0" smtClean="0"/>
              <a:t>Rebellious = “Alaska and the Colonel drank wine from paper cups” – breaking all the Culver Creek rules</a:t>
            </a:r>
            <a:endParaRPr lang="en-NZ" dirty="0"/>
          </a:p>
        </p:txBody>
      </p:sp>
      <p:sp>
        <p:nvSpPr>
          <p:cNvPr id="2" name="Title 1"/>
          <p:cNvSpPr>
            <a:spLocks noGrp="1"/>
          </p:cNvSpPr>
          <p:nvPr>
            <p:ph type="title"/>
          </p:nvPr>
        </p:nvSpPr>
        <p:spPr/>
        <p:txBody>
          <a:bodyPr/>
          <a:lstStyle/>
          <a:p>
            <a:r>
              <a:rPr lang="en-NZ" dirty="0" smtClean="0"/>
              <a:t>Alaska traits</a:t>
            </a:r>
            <a:endParaRPr lang="en-NZ" dirty="0"/>
          </a:p>
        </p:txBody>
      </p:sp>
    </p:spTree>
  </p:cSld>
  <p:clrMapOvr>
    <a:masterClrMapping/>
  </p:clrMapOvr>
  <p:transition>
    <p:randomBar dir="vert"/>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normAutofit fontScale="85000" lnSpcReduction="10000"/>
          </a:bodyPr>
          <a:lstStyle/>
          <a:p>
            <a:r>
              <a:rPr lang="en-NZ" dirty="0" smtClean="0"/>
              <a:t>Best friends with </a:t>
            </a:r>
            <a:r>
              <a:rPr lang="en-NZ" dirty="0" err="1" smtClean="0"/>
              <a:t>Pudge</a:t>
            </a:r>
            <a:endParaRPr lang="en-NZ" dirty="0" smtClean="0"/>
          </a:p>
          <a:p>
            <a:r>
              <a:rPr lang="en-NZ" dirty="0" smtClean="0"/>
              <a:t>Shows him the way – Culver Creek</a:t>
            </a:r>
          </a:p>
          <a:p>
            <a:r>
              <a:rPr lang="en-NZ" dirty="0" smtClean="0"/>
              <a:t>Introduces him to Alaska – setting events into place</a:t>
            </a:r>
          </a:p>
          <a:p>
            <a:r>
              <a:rPr lang="en-NZ" dirty="0" smtClean="0"/>
              <a:t>Intelligent</a:t>
            </a:r>
          </a:p>
          <a:p>
            <a:r>
              <a:rPr lang="en-NZ" dirty="0" smtClean="0"/>
              <a:t>Seen as the leader – “the Colonel”</a:t>
            </a:r>
          </a:p>
          <a:p>
            <a:r>
              <a:rPr lang="en-NZ" dirty="0" err="1" smtClean="0"/>
              <a:t>Pranking</a:t>
            </a:r>
            <a:r>
              <a:rPr lang="en-NZ" dirty="0" smtClean="0"/>
              <a:t> mastermind – meticulous planner/attention to detail</a:t>
            </a:r>
          </a:p>
          <a:p>
            <a:r>
              <a:rPr lang="en-NZ" dirty="0" smtClean="0"/>
              <a:t>Introduces </a:t>
            </a:r>
            <a:r>
              <a:rPr lang="en-NZ" dirty="0" err="1" smtClean="0"/>
              <a:t>Pudge</a:t>
            </a:r>
            <a:r>
              <a:rPr lang="en-NZ" dirty="0" smtClean="0"/>
              <a:t> to rebellion (smoking/drinking)</a:t>
            </a:r>
          </a:p>
          <a:p>
            <a:r>
              <a:rPr lang="en-NZ" dirty="0" smtClean="0"/>
              <a:t>Poor family (solo mum/scholarship student/lives in a caravan)</a:t>
            </a:r>
          </a:p>
          <a:p>
            <a:r>
              <a:rPr lang="en-NZ" dirty="0" smtClean="0"/>
              <a:t>Determined to achieve</a:t>
            </a:r>
          </a:p>
          <a:p>
            <a:r>
              <a:rPr lang="en-NZ" dirty="0" smtClean="0"/>
              <a:t>Loyal</a:t>
            </a:r>
          </a:p>
          <a:p>
            <a:r>
              <a:rPr lang="en-NZ" dirty="0" smtClean="0"/>
              <a:t>Not popular, especially weekday warriors</a:t>
            </a:r>
          </a:p>
          <a:p>
            <a:r>
              <a:rPr lang="en-NZ" dirty="0" smtClean="0"/>
              <a:t>Seeks revenge, especially when friends are involved</a:t>
            </a:r>
          </a:p>
        </p:txBody>
      </p:sp>
      <p:sp>
        <p:nvSpPr>
          <p:cNvPr id="7" name="Title 6"/>
          <p:cNvSpPr>
            <a:spLocks noGrp="1"/>
          </p:cNvSpPr>
          <p:nvPr>
            <p:ph type="title"/>
          </p:nvPr>
        </p:nvSpPr>
        <p:spPr/>
        <p:txBody>
          <a:bodyPr>
            <a:normAutofit/>
          </a:bodyPr>
          <a:lstStyle/>
          <a:p>
            <a:r>
              <a:rPr lang="en-NZ" dirty="0" smtClean="0"/>
              <a:t>The Colonel</a:t>
            </a:r>
            <a:endParaRPr lang="en-NZ" dirty="0"/>
          </a:p>
        </p:txBody>
      </p:sp>
    </p:spTree>
  </p:cSld>
  <p:clrMapOvr>
    <a:masterClrMapping/>
  </p:clrMapOvr>
  <p:transition>
    <p:randomBar dir="vert"/>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NZ" dirty="0" smtClean="0"/>
              <a:t>Extremely intelligent (on scholarship)</a:t>
            </a:r>
          </a:p>
          <a:p>
            <a:r>
              <a:rPr lang="en-NZ" dirty="0" smtClean="0"/>
              <a:t>Boisterous</a:t>
            </a:r>
          </a:p>
          <a:p>
            <a:r>
              <a:rPr lang="en-NZ" dirty="0" smtClean="0"/>
              <a:t>Poor</a:t>
            </a:r>
          </a:p>
          <a:p>
            <a:r>
              <a:rPr lang="en-NZ" dirty="0" smtClean="0"/>
              <a:t>Rebellious</a:t>
            </a:r>
          </a:p>
          <a:p>
            <a:r>
              <a:rPr lang="en-NZ" dirty="0" smtClean="0"/>
              <a:t>Fiercely loyal</a:t>
            </a:r>
          </a:p>
          <a:p>
            <a:r>
              <a:rPr lang="en-NZ" dirty="0" smtClean="0"/>
              <a:t>Organised planner</a:t>
            </a:r>
          </a:p>
          <a:p>
            <a:r>
              <a:rPr lang="en-NZ" dirty="0" smtClean="0"/>
              <a:t>Quick-thinking</a:t>
            </a:r>
          </a:p>
          <a:p>
            <a:r>
              <a:rPr lang="en-NZ" dirty="0" smtClean="0"/>
              <a:t>Leader</a:t>
            </a:r>
          </a:p>
          <a:p>
            <a:r>
              <a:rPr lang="en-NZ" dirty="0" smtClean="0"/>
              <a:t>Memorises things</a:t>
            </a:r>
          </a:p>
          <a:p>
            <a:pPr>
              <a:buNone/>
            </a:pPr>
            <a:endParaRPr lang="en-NZ" dirty="0" smtClean="0"/>
          </a:p>
        </p:txBody>
      </p:sp>
      <p:sp>
        <p:nvSpPr>
          <p:cNvPr id="2" name="Title 1"/>
          <p:cNvSpPr>
            <a:spLocks noGrp="1"/>
          </p:cNvSpPr>
          <p:nvPr>
            <p:ph type="title"/>
          </p:nvPr>
        </p:nvSpPr>
        <p:spPr/>
        <p:txBody>
          <a:bodyPr/>
          <a:lstStyle/>
          <a:p>
            <a:r>
              <a:rPr lang="en-NZ" dirty="0" smtClean="0"/>
              <a:t>So THE COLONEL is…</a:t>
            </a:r>
            <a:endParaRPr lang="en-NZ" dirty="0"/>
          </a:p>
        </p:txBody>
      </p:sp>
      <p:sp>
        <p:nvSpPr>
          <p:cNvPr id="4" name="TextBox 3"/>
          <p:cNvSpPr txBox="1"/>
          <p:nvPr/>
        </p:nvSpPr>
        <p:spPr>
          <a:xfrm>
            <a:off x="4857752" y="1571612"/>
            <a:ext cx="3571900" cy="313932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NZ" dirty="0" smtClean="0"/>
              <a:t>The Colonel is </a:t>
            </a:r>
            <a:r>
              <a:rPr lang="en-NZ" dirty="0" err="1" smtClean="0"/>
              <a:t>Pudge’s</a:t>
            </a:r>
            <a:r>
              <a:rPr lang="en-NZ" dirty="0" smtClean="0"/>
              <a:t> first real friend at Culver Creek.  He is the military-style planner of pranks and loves to be in control.  Do you think he is dwarfed by Alaska’s shadow at times?  Does this make him resentful of her? Find an example from the text to back up your ideas.</a:t>
            </a:r>
            <a:endParaRPr lang="en-NZ" dirty="0"/>
          </a:p>
        </p:txBody>
      </p:sp>
    </p:spTree>
  </p:cSld>
  <p:clrMapOvr>
    <a:masterClrMapping/>
  </p:clrMapOvr>
  <p:transition>
    <p:randomBar dir="vert"/>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1447800"/>
            <a:ext cx="8183880" cy="5410200"/>
          </a:xfrm>
        </p:spPr>
        <p:txBody>
          <a:bodyPr>
            <a:normAutofit fontScale="55000" lnSpcReduction="20000"/>
          </a:bodyPr>
          <a:lstStyle/>
          <a:p>
            <a:r>
              <a:rPr lang="en-NZ" dirty="0" smtClean="0"/>
              <a:t>First name</a:t>
            </a:r>
          </a:p>
          <a:p>
            <a:pPr>
              <a:buNone/>
            </a:pPr>
            <a:endParaRPr lang="en-NZ" dirty="0" smtClean="0"/>
          </a:p>
          <a:p>
            <a:r>
              <a:rPr lang="en-NZ" dirty="0" smtClean="0"/>
              <a:t>4 adjectives that describe them</a:t>
            </a:r>
          </a:p>
          <a:p>
            <a:pPr>
              <a:buNone/>
            </a:pPr>
            <a:endParaRPr lang="en-NZ" dirty="0" smtClean="0"/>
          </a:p>
          <a:p>
            <a:r>
              <a:rPr lang="en-NZ" dirty="0" smtClean="0"/>
              <a:t>Lover of (3 things that they love)</a:t>
            </a:r>
          </a:p>
          <a:p>
            <a:pPr>
              <a:buNone/>
            </a:pPr>
            <a:r>
              <a:rPr lang="en-NZ" dirty="0" smtClean="0"/>
              <a:t> </a:t>
            </a:r>
          </a:p>
          <a:p>
            <a:r>
              <a:rPr lang="en-NZ" dirty="0" smtClean="0"/>
              <a:t>Who feels… (3 feelings or opinions)</a:t>
            </a:r>
          </a:p>
          <a:p>
            <a:pPr>
              <a:buNone/>
            </a:pPr>
            <a:r>
              <a:rPr lang="en-NZ" dirty="0" smtClean="0"/>
              <a:t> </a:t>
            </a:r>
          </a:p>
          <a:p>
            <a:r>
              <a:rPr lang="en-NZ" dirty="0" smtClean="0"/>
              <a:t>Who needs… (3 needs)</a:t>
            </a:r>
          </a:p>
          <a:p>
            <a:pPr>
              <a:buNone/>
            </a:pPr>
            <a:r>
              <a:rPr lang="en-NZ" dirty="0" smtClean="0"/>
              <a:t> </a:t>
            </a:r>
          </a:p>
          <a:p>
            <a:r>
              <a:rPr lang="en-NZ" dirty="0" smtClean="0"/>
              <a:t>Who gives… (3 gifts)</a:t>
            </a:r>
          </a:p>
          <a:p>
            <a:pPr>
              <a:buNone/>
            </a:pPr>
            <a:r>
              <a:rPr lang="en-NZ" dirty="0" smtClean="0"/>
              <a:t> </a:t>
            </a:r>
          </a:p>
          <a:p>
            <a:r>
              <a:rPr lang="en-NZ" dirty="0" smtClean="0"/>
              <a:t>Who fears… (3 fears)</a:t>
            </a:r>
          </a:p>
          <a:p>
            <a:pPr>
              <a:buNone/>
            </a:pPr>
            <a:r>
              <a:rPr lang="en-NZ" dirty="0" smtClean="0"/>
              <a:t> </a:t>
            </a:r>
          </a:p>
          <a:p>
            <a:r>
              <a:rPr lang="en-NZ" dirty="0" smtClean="0"/>
              <a:t>Who would like… (3 wishes)</a:t>
            </a:r>
          </a:p>
          <a:p>
            <a:pPr>
              <a:buNone/>
            </a:pPr>
            <a:r>
              <a:rPr lang="en-NZ" dirty="0" smtClean="0"/>
              <a:t> </a:t>
            </a:r>
          </a:p>
          <a:p>
            <a:r>
              <a:rPr lang="en-NZ" dirty="0" smtClean="0"/>
              <a:t>Resident of… (town and city)</a:t>
            </a:r>
          </a:p>
          <a:p>
            <a:pPr>
              <a:buNone/>
            </a:pPr>
            <a:r>
              <a:rPr lang="en-NZ" dirty="0" smtClean="0"/>
              <a:t> </a:t>
            </a:r>
          </a:p>
          <a:p>
            <a:r>
              <a:rPr lang="en-NZ" dirty="0" smtClean="0"/>
              <a:t>Street name</a:t>
            </a:r>
          </a:p>
          <a:p>
            <a:pPr>
              <a:buNone/>
            </a:pPr>
            <a:r>
              <a:rPr lang="en-NZ" dirty="0" smtClean="0"/>
              <a:t> </a:t>
            </a:r>
          </a:p>
          <a:p>
            <a:r>
              <a:rPr lang="en-NZ" dirty="0" smtClean="0"/>
              <a:t>Last name</a:t>
            </a:r>
          </a:p>
          <a:p>
            <a:endParaRPr lang="en-NZ" dirty="0"/>
          </a:p>
        </p:txBody>
      </p:sp>
      <p:sp>
        <p:nvSpPr>
          <p:cNvPr id="2" name="Title 1"/>
          <p:cNvSpPr>
            <a:spLocks noGrp="1"/>
          </p:cNvSpPr>
          <p:nvPr>
            <p:ph type="title"/>
          </p:nvPr>
        </p:nvSpPr>
        <p:spPr/>
        <p:txBody>
          <a:bodyPr/>
          <a:lstStyle/>
          <a:p>
            <a:r>
              <a:rPr lang="en-NZ" dirty="0" smtClean="0"/>
              <a:t>Bio Poem structure</a:t>
            </a:r>
            <a:endParaRPr lang="en-NZ" dirty="0"/>
          </a:p>
        </p:txBody>
      </p:sp>
    </p:spTree>
  </p:cSld>
  <p:clrMapOvr>
    <a:masterClrMapping/>
  </p:clrMapOvr>
  <p:transition>
    <p:randomBar dir="vert"/>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1447800"/>
            <a:ext cx="8183880" cy="4953000"/>
          </a:xfrm>
        </p:spPr>
        <p:txBody>
          <a:bodyPr>
            <a:normAutofit fontScale="47500" lnSpcReduction="20000"/>
          </a:bodyPr>
          <a:lstStyle/>
          <a:p>
            <a:pPr lvl="0">
              <a:buNone/>
            </a:pPr>
            <a:r>
              <a:rPr lang="en-NZ" dirty="0" smtClean="0"/>
              <a:t>Choose ONE main character from “Looking for Alaska” (Miles, The Colonel or</a:t>
            </a:r>
          </a:p>
          <a:p>
            <a:pPr lvl="0">
              <a:buNone/>
            </a:pPr>
            <a:r>
              <a:rPr lang="en-NZ" dirty="0" smtClean="0"/>
              <a:t>Alaska).  Create a </a:t>
            </a:r>
            <a:r>
              <a:rPr lang="en-NZ" dirty="0" err="1" smtClean="0"/>
              <a:t>powerpoint</a:t>
            </a:r>
            <a:r>
              <a:rPr lang="en-NZ" dirty="0" smtClean="0"/>
              <a:t> on your chosen character and post on </a:t>
            </a:r>
            <a:r>
              <a:rPr lang="en-NZ" dirty="0" err="1" smtClean="0"/>
              <a:t>wikispace</a:t>
            </a:r>
            <a:r>
              <a:rPr lang="en-NZ" dirty="0" smtClean="0"/>
              <a:t>.</a:t>
            </a:r>
          </a:p>
          <a:p>
            <a:pPr lvl="0">
              <a:buNone/>
            </a:pPr>
            <a:r>
              <a:rPr lang="en-NZ" dirty="0" err="1" smtClean="0"/>
              <a:t>Powerpoint</a:t>
            </a:r>
            <a:r>
              <a:rPr lang="en-NZ" dirty="0" smtClean="0"/>
              <a:t> should cover the following:</a:t>
            </a:r>
          </a:p>
          <a:p>
            <a:pPr lvl="0"/>
            <a:endParaRPr lang="en-NZ" dirty="0" smtClean="0"/>
          </a:p>
          <a:p>
            <a:r>
              <a:rPr lang="en-NZ" dirty="0" smtClean="0"/>
              <a:t>Why is the character important in Looking for Alaska?</a:t>
            </a:r>
          </a:p>
          <a:p>
            <a:pPr lvl="0"/>
            <a:r>
              <a:rPr lang="en-NZ" dirty="0" smtClean="0"/>
              <a:t>What is the character’s appearance?</a:t>
            </a:r>
          </a:p>
          <a:p>
            <a:pPr lvl="0"/>
            <a:r>
              <a:rPr lang="en-NZ" dirty="0" smtClean="0"/>
              <a:t>What strengths and weaknesses does the character have?</a:t>
            </a:r>
          </a:p>
          <a:p>
            <a:pPr lvl="0"/>
            <a:r>
              <a:rPr lang="en-NZ" dirty="0" smtClean="0"/>
              <a:t>What does the character think and/or say about themselves?</a:t>
            </a:r>
          </a:p>
          <a:p>
            <a:pPr lvl="0"/>
            <a:r>
              <a:rPr lang="en-NZ" dirty="0" smtClean="0"/>
              <a:t>How does the character act and react?</a:t>
            </a:r>
          </a:p>
          <a:p>
            <a:pPr lvl="0"/>
            <a:r>
              <a:rPr lang="en-NZ" dirty="0" smtClean="0"/>
              <a:t>Is the character associated with particular settings or personal possessions?</a:t>
            </a:r>
          </a:p>
          <a:p>
            <a:pPr lvl="0"/>
            <a:r>
              <a:rPr lang="en-NZ" dirty="0" smtClean="0"/>
              <a:t>What is the character’s background?</a:t>
            </a:r>
          </a:p>
          <a:p>
            <a:pPr lvl="0"/>
            <a:r>
              <a:rPr lang="en-NZ" dirty="0" smtClean="0"/>
              <a:t>What beliefs and values does the character have?</a:t>
            </a:r>
          </a:p>
          <a:p>
            <a:pPr lvl="0"/>
            <a:r>
              <a:rPr lang="en-NZ" dirty="0" smtClean="0"/>
              <a:t>How would you describe the character’s personality?</a:t>
            </a:r>
          </a:p>
          <a:p>
            <a:pPr lvl="0"/>
            <a:r>
              <a:rPr lang="en-NZ" dirty="0" smtClean="0"/>
              <a:t>What do other characters think and/or say about the character in question?</a:t>
            </a:r>
          </a:p>
          <a:p>
            <a:pPr lvl="0"/>
            <a:r>
              <a:rPr lang="en-NZ" dirty="0" smtClean="0"/>
              <a:t>4 quotations that reflect personality/behaviour</a:t>
            </a:r>
          </a:p>
          <a:p>
            <a:pPr lvl="0"/>
            <a:endParaRPr lang="en-NZ" dirty="0" smtClean="0"/>
          </a:p>
          <a:p>
            <a:pPr lvl="0">
              <a:buNone/>
            </a:pPr>
            <a:r>
              <a:rPr lang="en-NZ" dirty="0" smtClean="0"/>
              <a:t>It should be presented well with symbols or pictures also illustrating character. </a:t>
            </a:r>
          </a:p>
          <a:p>
            <a:pPr lvl="0">
              <a:buNone/>
            </a:pPr>
            <a:r>
              <a:rPr lang="en-NZ" dirty="0" smtClean="0"/>
              <a:t>The final page of </a:t>
            </a:r>
            <a:r>
              <a:rPr lang="en-NZ" dirty="0" err="1" smtClean="0"/>
              <a:t>powerpoint</a:t>
            </a:r>
            <a:r>
              <a:rPr lang="en-NZ" dirty="0" smtClean="0"/>
              <a:t> will have the </a:t>
            </a:r>
            <a:r>
              <a:rPr lang="en-NZ" dirty="0" err="1" smtClean="0"/>
              <a:t>Biopoem</a:t>
            </a:r>
            <a:r>
              <a:rPr lang="en-NZ" dirty="0" smtClean="0"/>
              <a:t> you have written for your</a:t>
            </a:r>
          </a:p>
          <a:p>
            <a:pPr lvl="0">
              <a:buNone/>
            </a:pPr>
            <a:r>
              <a:rPr lang="en-NZ" dirty="0" smtClean="0"/>
              <a:t>chosen character.   You will need to become a member of the </a:t>
            </a:r>
            <a:r>
              <a:rPr lang="en-NZ" dirty="0" err="1" smtClean="0"/>
              <a:t>wikispace</a:t>
            </a:r>
            <a:r>
              <a:rPr lang="en-NZ" dirty="0" smtClean="0"/>
              <a:t> in order</a:t>
            </a:r>
          </a:p>
          <a:p>
            <a:pPr lvl="0">
              <a:buNone/>
            </a:pPr>
            <a:r>
              <a:rPr lang="en-NZ" dirty="0" smtClean="0"/>
              <a:t>to post your finished </a:t>
            </a:r>
            <a:r>
              <a:rPr lang="en-NZ" dirty="0" err="1" smtClean="0"/>
              <a:t>powerpoint</a:t>
            </a:r>
            <a:r>
              <a:rPr lang="en-NZ" dirty="0" smtClean="0"/>
              <a:t>. </a:t>
            </a:r>
          </a:p>
          <a:p>
            <a:endParaRPr lang="en-NZ" dirty="0"/>
          </a:p>
        </p:txBody>
      </p:sp>
      <p:sp>
        <p:nvSpPr>
          <p:cNvPr id="2" name="Title 1"/>
          <p:cNvSpPr>
            <a:spLocks noGrp="1"/>
          </p:cNvSpPr>
          <p:nvPr>
            <p:ph type="title"/>
          </p:nvPr>
        </p:nvSpPr>
        <p:spPr/>
        <p:txBody>
          <a:bodyPr/>
          <a:lstStyle/>
          <a:p>
            <a:r>
              <a:rPr lang="en-NZ" dirty="0" smtClean="0"/>
              <a:t>Your task: CHARACTER</a:t>
            </a:r>
            <a:endParaRPr lang="en-NZ" dirty="0"/>
          </a:p>
        </p:txBody>
      </p:sp>
    </p:spTree>
  </p:cSld>
  <p:clrMapOvr>
    <a:masterClrMapping/>
  </p:clrMapOvr>
  <p:transition>
    <p:randomBar dir="vert"/>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Debate moot topics</a:t>
            </a:r>
            <a:endParaRPr lang="en-NZ" dirty="0"/>
          </a:p>
        </p:txBody>
      </p:sp>
      <p:sp>
        <p:nvSpPr>
          <p:cNvPr id="3" name="Content Placeholder 2"/>
          <p:cNvSpPr>
            <a:spLocks noGrp="1"/>
          </p:cNvSpPr>
          <p:nvPr>
            <p:ph sz="half" idx="1"/>
          </p:nvPr>
        </p:nvSpPr>
        <p:spPr/>
        <p:txBody>
          <a:bodyPr>
            <a:normAutofit fontScale="77500" lnSpcReduction="20000"/>
          </a:bodyPr>
          <a:lstStyle/>
          <a:p>
            <a:pPr algn="ctr">
              <a:buNone/>
            </a:pPr>
            <a:r>
              <a:rPr lang="en-NZ" b="1" dirty="0" smtClean="0"/>
              <a:t>FIRST:</a:t>
            </a:r>
          </a:p>
          <a:p>
            <a:pPr algn="ctr">
              <a:buNone/>
            </a:pPr>
            <a:endParaRPr lang="en-NZ" b="1" dirty="0" smtClean="0"/>
          </a:p>
          <a:p>
            <a:r>
              <a:rPr lang="en-NZ" sz="3400" dirty="0" smtClean="0"/>
              <a:t>Draw a statement from the bag</a:t>
            </a:r>
          </a:p>
          <a:p>
            <a:r>
              <a:rPr lang="en-NZ" sz="3400" dirty="0" smtClean="0"/>
              <a:t>Decide whether you agree or disagree with the statement</a:t>
            </a:r>
          </a:p>
          <a:p>
            <a:r>
              <a:rPr lang="en-NZ" sz="3400" dirty="0" smtClean="0"/>
              <a:t>Think of THREE points to justify your stance</a:t>
            </a:r>
          </a:p>
          <a:p>
            <a:r>
              <a:rPr lang="en-NZ" sz="3400" dirty="0" smtClean="0"/>
              <a:t>Back up your points with specific reference to the text</a:t>
            </a:r>
          </a:p>
          <a:p>
            <a:pPr>
              <a:buNone/>
            </a:pPr>
            <a:endParaRPr lang="en-NZ" sz="3400" dirty="0"/>
          </a:p>
        </p:txBody>
      </p:sp>
      <p:sp>
        <p:nvSpPr>
          <p:cNvPr id="4" name="Content Placeholder 3"/>
          <p:cNvSpPr>
            <a:spLocks noGrp="1"/>
          </p:cNvSpPr>
          <p:nvPr>
            <p:ph sz="half" idx="2"/>
          </p:nvPr>
        </p:nvSpPr>
        <p:spPr/>
        <p:txBody>
          <a:bodyPr>
            <a:normAutofit fontScale="77500" lnSpcReduction="20000"/>
          </a:bodyPr>
          <a:lstStyle/>
          <a:p>
            <a:pPr algn="ctr">
              <a:buNone/>
            </a:pPr>
            <a:r>
              <a:rPr lang="en-NZ" b="1" dirty="0" smtClean="0"/>
              <a:t>NEXT:</a:t>
            </a:r>
          </a:p>
          <a:p>
            <a:pPr algn="ctr">
              <a:buNone/>
            </a:pPr>
            <a:endParaRPr lang="en-NZ" b="1" dirty="0" smtClean="0"/>
          </a:p>
          <a:p>
            <a:r>
              <a:rPr lang="en-NZ" dirty="0" smtClean="0"/>
              <a:t>Find the people that have the SAME statement as you…without talking to anyone.</a:t>
            </a:r>
          </a:p>
          <a:p>
            <a:r>
              <a:rPr lang="en-NZ" dirty="0" smtClean="0"/>
              <a:t>Sit down together and only state whether you agree or disagree with the topic.  Split into sub-groups depending on stance.</a:t>
            </a:r>
          </a:p>
          <a:p>
            <a:r>
              <a:rPr lang="en-NZ" dirty="0" smtClean="0"/>
              <a:t>Combine notes.  If you are by yourself, add to what you’ve already got.</a:t>
            </a:r>
          </a:p>
          <a:p>
            <a:r>
              <a:rPr lang="en-NZ" dirty="0" smtClean="0"/>
              <a:t>Be prepared to present your ideas to class and justify your stance.</a:t>
            </a:r>
            <a:endParaRPr lang="en-NZ" dirty="0"/>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txEl>
                                              <p:pRg st="0" end="0"/>
                                            </p:txEl>
                                          </p:spTgt>
                                        </p:tgtEl>
                                        <p:attrNameLst>
                                          <p:attrName>style.visibility</p:attrName>
                                        </p:attrNameLst>
                                      </p:cBhvr>
                                      <p:to>
                                        <p:strVal val="visible"/>
                                      </p:to>
                                    </p:set>
                                    <p:anim calcmode="lin" valueType="num">
                                      <p:cBhvr additive="base">
                                        <p:cTn id="3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txEl>
                                              <p:pRg st="2" end="2"/>
                                            </p:txEl>
                                          </p:spTgt>
                                        </p:tgtEl>
                                        <p:attrNameLst>
                                          <p:attrName>style.visibility</p:attrName>
                                        </p:attrNameLst>
                                      </p:cBhvr>
                                      <p:to>
                                        <p:strVal val="visible"/>
                                      </p:to>
                                    </p:set>
                                    <p:anim calcmode="lin" valueType="num">
                                      <p:cBhvr additive="base">
                                        <p:cTn id="4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
                                            <p:txEl>
                                              <p:pRg st="3" end="3"/>
                                            </p:txEl>
                                          </p:spTgt>
                                        </p:tgtEl>
                                        <p:attrNameLst>
                                          <p:attrName>style.visibility</p:attrName>
                                        </p:attrNameLst>
                                      </p:cBhvr>
                                      <p:to>
                                        <p:strVal val="visible"/>
                                      </p:to>
                                    </p:set>
                                    <p:anim calcmode="lin" valueType="num">
                                      <p:cBhvr additive="base">
                                        <p:cTn id="4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4">
                                            <p:txEl>
                                              <p:pRg st="4" end="4"/>
                                            </p:txEl>
                                          </p:spTgt>
                                        </p:tgtEl>
                                        <p:attrNameLst>
                                          <p:attrName>style.visibility</p:attrName>
                                        </p:attrNameLst>
                                      </p:cBhvr>
                                      <p:to>
                                        <p:strVal val="visible"/>
                                      </p:to>
                                    </p:set>
                                    <p:anim calcmode="lin" valueType="num">
                                      <p:cBhvr additive="base">
                                        <p:cTn id="5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4">
                                            <p:txEl>
                                              <p:pRg st="5" end="5"/>
                                            </p:txEl>
                                          </p:spTgt>
                                        </p:tgtEl>
                                        <p:attrNameLst>
                                          <p:attrName>style.visibility</p:attrName>
                                        </p:attrNameLst>
                                      </p:cBhvr>
                                      <p:to>
                                        <p:strVal val="visible"/>
                                      </p:to>
                                    </p:set>
                                    <p:anim calcmode="lin" valueType="num">
                                      <p:cBhvr additive="base">
                                        <p:cTn id="61"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1371600"/>
            <a:ext cx="8183880" cy="5105400"/>
          </a:xfrm>
        </p:spPr>
        <p:txBody>
          <a:bodyPr>
            <a:normAutofit fontScale="70000" lnSpcReduction="20000"/>
          </a:bodyPr>
          <a:lstStyle/>
          <a:p>
            <a:r>
              <a:rPr lang="en-NZ" dirty="0" smtClean="0"/>
              <a:t>Alaska was responsible for her own self-destruction.</a:t>
            </a:r>
          </a:p>
          <a:p>
            <a:endParaRPr lang="en-NZ" dirty="0" smtClean="0"/>
          </a:p>
          <a:p>
            <a:r>
              <a:rPr lang="en-NZ" dirty="0" smtClean="0"/>
              <a:t>Miles and The Colonel were right to feel guilty following Alaska’s death.</a:t>
            </a:r>
          </a:p>
          <a:p>
            <a:pPr>
              <a:buNone/>
            </a:pPr>
            <a:r>
              <a:rPr lang="en-NZ" dirty="0" smtClean="0"/>
              <a:t> </a:t>
            </a:r>
          </a:p>
          <a:p>
            <a:r>
              <a:rPr lang="en-NZ" dirty="0" smtClean="0"/>
              <a:t>Miles found his “Great Perhaps” at Culver Creek.</a:t>
            </a:r>
          </a:p>
          <a:p>
            <a:pPr>
              <a:buNone/>
            </a:pPr>
            <a:r>
              <a:rPr lang="en-NZ" dirty="0" smtClean="0"/>
              <a:t> </a:t>
            </a:r>
          </a:p>
          <a:p>
            <a:r>
              <a:rPr lang="en-NZ" dirty="0" smtClean="0"/>
              <a:t>We never get out of the labyrinth of suffering.</a:t>
            </a:r>
          </a:p>
          <a:p>
            <a:pPr>
              <a:buNone/>
            </a:pPr>
            <a:r>
              <a:rPr lang="en-NZ" dirty="0" smtClean="0"/>
              <a:t> </a:t>
            </a:r>
          </a:p>
          <a:p>
            <a:r>
              <a:rPr lang="en-NZ" dirty="0" smtClean="0"/>
              <a:t>The characters in </a:t>
            </a:r>
            <a:r>
              <a:rPr lang="en-NZ" u="sng" dirty="0" smtClean="0"/>
              <a:t>Looking for Alaska</a:t>
            </a:r>
            <a:r>
              <a:rPr lang="en-NZ" dirty="0" smtClean="0"/>
              <a:t> are a true reflection of today’s youth.</a:t>
            </a:r>
          </a:p>
          <a:p>
            <a:pPr>
              <a:buNone/>
            </a:pPr>
            <a:r>
              <a:rPr lang="en-NZ" dirty="0" smtClean="0"/>
              <a:t> </a:t>
            </a:r>
          </a:p>
          <a:p>
            <a:r>
              <a:rPr lang="en-NZ" dirty="0" err="1" smtClean="0"/>
              <a:t>Pudge</a:t>
            </a:r>
            <a:r>
              <a:rPr lang="en-NZ" dirty="0" smtClean="0"/>
              <a:t> says “Someday no one will remember that she ever existed…everything that comes together must fall apart”.  Is this a true insight into death?</a:t>
            </a:r>
          </a:p>
          <a:p>
            <a:pPr>
              <a:buNone/>
            </a:pPr>
            <a:r>
              <a:rPr lang="en-NZ" dirty="0" smtClean="0"/>
              <a:t> </a:t>
            </a:r>
          </a:p>
          <a:p>
            <a:r>
              <a:rPr lang="en-NZ" dirty="0" smtClean="0"/>
              <a:t>The title “Looking for Alaska” sums up all the ideas in the text.</a:t>
            </a:r>
          </a:p>
          <a:p>
            <a:pPr>
              <a:buNone/>
            </a:pPr>
            <a:r>
              <a:rPr lang="en-NZ" dirty="0" smtClean="0"/>
              <a:t> </a:t>
            </a:r>
          </a:p>
          <a:p>
            <a:r>
              <a:rPr lang="en-NZ" dirty="0" smtClean="0"/>
              <a:t>Miles is a follower, not a leader.</a:t>
            </a:r>
          </a:p>
          <a:p>
            <a:endParaRPr lang="en-NZ" dirty="0"/>
          </a:p>
        </p:txBody>
      </p:sp>
      <p:sp>
        <p:nvSpPr>
          <p:cNvPr id="2" name="Title 1"/>
          <p:cNvSpPr>
            <a:spLocks noGrp="1"/>
          </p:cNvSpPr>
          <p:nvPr>
            <p:ph type="title"/>
          </p:nvPr>
        </p:nvSpPr>
        <p:spPr/>
        <p:txBody>
          <a:bodyPr/>
          <a:lstStyle/>
          <a:p>
            <a:r>
              <a:rPr lang="en-NZ" dirty="0" smtClean="0"/>
              <a:t>Debate moot topics</a:t>
            </a:r>
            <a:endParaRPr lang="en-NZ" dirty="0"/>
          </a:p>
        </p:txBody>
      </p:sp>
    </p:spTree>
  </p:cSld>
  <p:clrMapOvr>
    <a:masterClrMapping/>
  </p:clrMapOvr>
  <p:transition>
    <p:randomBar dir="vert"/>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NZ" dirty="0" smtClean="0"/>
              <a:t>Main themes or ideas in “Looking for Alaska”</a:t>
            </a:r>
            <a:endParaRPr lang="en-NZ" dirty="0"/>
          </a:p>
        </p:txBody>
      </p:sp>
    </p:spTree>
  </p:cSld>
  <p:clrMapOvr>
    <a:masterClrMapping/>
  </p:clrMapOvr>
  <p:transition>
    <p:randomBar dir="vert"/>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NZ"/>
          </a:p>
        </p:txBody>
      </p:sp>
      <p:sp>
        <p:nvSpPr>
          <p:cNvPr id="5" name="Content Placeholder 4"/>
          <p:cNvSpPr>
            <a:spLocks noGrp="1"/>
          </p:cNvSpPr>
          <p:nvPr>
            <p:ph sz="half" idx="1"/>
          </p:nvPr>
        </p:nvSpPr>
        <p:spPr/>
        <p:txBody>
          <a:bodyPr>
            <a:normAutofit lnSpcReduction="10000"/>
          </a:bodyPr>
          <a:lstStyle/>
          <a:p>
            <a:r>
              <a:rPr lang="en-NZ" dirty="0" smtClean="0"/>
              <a:t>The search for the great perhaps</a:t>
            </a:r>
          </a:p>
          <a:p>
            <a:r>
              <a:rPr lang="en-NZ" dirty="0" smtClean="0"/>
              <a:t>Self-discovery</a:t>
            </a:r>
          </a:p>
          <a:p>
            <a:r>
              <a:rPr lang="en-NZ" dirty="0" smtClean="0"/>
              <a:t>Last words</a:t>
            </a:r>
          </a:p>
          <a:p>
            <a:r>
              <a:rPr lang="en-NZ" dirty="0" smtClean="0"/>
              <a:t>Friendship</a:t>
            </a:r>
          </a:p>
          <a:p>
            <a:r>
              <a:rPr lang="en-NZ" dirty="0" smtClean="0"/>
              <a:t>Growing up</a:t>
            </a:r>
          </a:p>
          <a:p>
            <a:r>
              <a:rPr lang="en-NZ" dirty="0" smtClean="0"/>
              <a:t>The labyrinth of life</a:t>
            </a:r>
          </a:p>
          <a:p>
            <a:r>
              <a:rPr lang="en-NZ" dirty="0" smtClean="0"/>
              <a:t>The impact one life can have on another</a:t>
            </a:r>
          </a:p>
          <a:p>
            <a:r>
              <a:rPr lang="en-NZ" dirty="0" smtClean="0"/>
              <a:t>Loss and guilt</a:t>
            </a:r>
            <a:endParaRPr lang="en-NZ" dirty="0"/>
          </a:p>
        </p:txBody>
      </p:sp>
      <p:sp>
        <p:nvSpPr>
          <p:cNvPr id="6" name="Content Placeholder 5"/>
          <p:cNvSpPr>
            <a:spLocks noGrp="1"/>
          </p:cNvSpPr>
          <p:nvPr>
            <p:ph sz="half" idx="2"/>
          </p:nvPr>
        </p:nvSpPr>
        <p:spPr/>
        <p:txBody>
          <a:bodyPr>
            <a:normAutofit lnSpcReduction="10000"/>
          </a:bodyPr>
          <a:lstStyle/>
          <a:p>
            <a:r>
              <a:rPr lang="en-NZ" dirty="0" smtClean="0"/>
              <a:t>First love</a:t>
            </a:r>
          </a:p>
          <a:p>
            <a:r>
              <a:rPr lang="en-NZ" dirty="0" smtClean="0"/>
              <a:t>Rebelling against authority</a:t>
            </a:r>
          </a:p>
          <a:p>
            <a:r>
              <a:rPr lang="en-NZ" dirty="0" smtClean="0"/>
              <a:t>Acceptance of differences</a:t>
            </a:r>
          </a:p>
          <a:p>
            <a:r>
              <a:rPr lang="en-NZ" dirty="0" smtClean="0"/>
              <a:t>Finding disappointment in people and circumstances in </a:t>
            </a:r>
            <a:r>
              <a:rPr lang="en-NZ" smtClean="0"/>
              <a:t>our lives</a:t>
            </a:r>
            <a:endParaRPr lang="en-NZ"/>
          </a:p>
        </p:txBody>
      </p:sp>
    </p:spTree>
  </p:cSld>
  <p:clrMapOvr>
    <a:masterClrMapping/>
  </p:clrMapOvr>
  <p:transition>
    <p:randomBar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428596" y="1447800"/>
            <a:ext cx="8229600" cy="5029200"/>
          </a:xfrm>
        </p:spPr>
        <p:txBody>
          <a:bodyPr>
            <a:normAutofit fontScale="62500" lnSpcReduction="20000"/>
          </a:bodyPr>
          <a:lstStyle/>
          <a:p>
            <a:r>
              <a:rPr lang="en-NZ" dirty="0" smtClean="0"/>
              <a:t>Looks like a sepia photograph, alludes to old memories; gone but not forgotten. Edges faded out could symbolise how people come in and out of our lives.  Also shows how we can forget memories or they can become hazy as time goes on.  Car symbolic of a journey (with road in background).  Car is red = symbolic of danger/conflict.  Teenager inside car with legs out but holding on could represent the self control that we have at times but lose.  Teenagers’ innate desire to be rebellious and to make spontaneous decisions.  Also could depict how teenagers see themselves as indestructible.  Font of title appears to be handwritten, alluding again to the idea that this story is teenage-focused.  The word ‘LOOKING’ is in capital letters and bolded.  This could adhere to the idea of a desperate search, a ‘wanted’ solution.  ‘Alaska’ is written in italic font in a creative and unique style.  Represents individuality and creativity.  Has a heart attached at the end which again emphasises the idea that teenagers are involved (very similar to </a:t>
            </a:r>
            <a:r>
              <a:rPr lang="en-NZ" dirty="0" err="1" smtClean="0"/>
              <a:t>scribblings</a:t>
            </a:r>
            <a:r>
              <a:rPr lang="en-NZ" dirty="0" smtClean="0"/>
              <a:t> on school books/folders) and also shows that love is going to implicate certain situations in the text.  </a:t>
            </a:r>
          </a:p>
          <a:p>
            <a:endParaRPr lang="en-NZ" dirty="0" smtClean="0"/>
          </a:p>
          <a:p>
            <a:r>
              <a:rPr lang="en-NZ" dirty="0" smtClean="0"/>
              <a:t>Tagline: “First friend, first girl, last words”</a:t>
            </a:r>
          </a:p>
          <a:p>
            <a:pPr lvl="0">
              <a:buNone/>
            </a:pPr>
            <a:r>
              <a:rPr lang="en-NZ" dirty="0" smtClean="0"/>
              <a:t>	Repetition</a:t>
            </a:r>
          </a:p>
          <a:p>
            <a:pPr lvl="0">
              <a:buNone/>
            </a:pPr>
            <a:r>
              <a:rPr lang="en-NZ" dirty="0" smtClean="0"/>
              <a:t>	Triple construction</a:t>
            </a:r>
          </a:p>
          <a:p>
            <a:pPr lvl="0">
              <a:buNone/>
            </a:pPr>
            <a:r>
              <a:rPr lang="en-NZ" dirty="0" smtClean="0"/>
              <a:t>	Juxtaposition/contrast</a:t>
            </a:r>
          </a:p>
          <a:p>
            <a:pPr>
              <a:buNone/>
            </a:pPr>
            <a:r>
              <a:rPr lang="en-NZ" dirty="0" smtClean="0"/>
              <a:t>	Introduces the idea of first time experiences “First friend, first girl”, implying that this is a coming-of-age text.  “Last words” implies that something will happen that has a lasting impact.  Could be symbolic of goodbyes.</a:t>
            </a:r>
          </a:p>
          <a:p>
            <a:endParaRPr lang="en-NZ" dirty="0"/>
          </a:p>
        </p:txBody>
      </p:sp>
      <p:sp>
        <p:nvSpPr>
          <p:cNvPr id="5" name="Title 4"/>
          <p:cNvSpPr>
            <a:spLocks noGrp="1"/>
          </p:cNvSpPr>
          <p:nvPr>
            <p:ph type="title"/>
          </p:nvPr>
        </p:nvSpPr>
        <p:spPr/>
        <p:txBody>
          <a:bodyPr/>
          <a:lstStyle/>
          <a:p>
            <a:r>
              <a:rPr lang="en-NZ" dirty="0" smtClean="0"/>
              <a:t>Example analysis</a:t>
            </a:r>
            <a:endParaRPr lang="en-NZ" dirty="0"/>
          </a:p>
        </p:txBody>
      </p:sp>
    </p:spTree>
  </p:cSld>
  <p:clrMapOvr>
    <a:masterClrMapping/>
  </p:clrMapOvr>
  <p:transition>
    <p:randomBar dir="vert"/>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r>
              <a:rPr lang="en-NZ" dirty="0" smtClean="0"/>
              <a:t>What does the labyrinth symbolise in LFA?</a:t>
            </a:r>
          </a:p>
          <a:p>
            <a:r>
              <a:rPr lang="en-NZ" dirty="0" smtClean="0"/>
              <a:t>Do you think Alaska represents the Great Perhaps to </a:t>
            </a:r>
            <a:r>
              <a:rPr lang="en-NZ" dirty="0" err="1" smtClean="0"/>
              <a:t>Pudge</a:t>
            </a:r>
            <a:r>
              <a:rPr lang="en-NZ" dirty="0" smtClean="0"/>
              <a:t>?</a:t>
            </a:r>
          </a:p>
          <a:p>
            <a:r>
              <a:rPr lang="en-NZ" dirty="0" smtClean="0"/>
              <a:t>Do you think Takumi was in love with Alaska?</a:t>
            </a:r>
          </a:p>
          <a:p>
            <a:r>
              <a:rPr lang="en-NZ" dirty="0" smtClean="0"/>
              <a:t>What does subverting the patriarchal paradigm mean?</a:t>
            </a:r>
          </a:p>
          <a:p>
            <a:pPr>
              <a:buNone/>
            </a:pPr>
            <a:endParaRPr lang="en-NZ" dirty="0"/>
          </a:p>
        </p:txBody>
      </p:sp>
      <p:sp>
        <p:nvSpPr>
          <p:cNvPr id="5" name="Title 4"/>
          <p:cNvSpPr>
            <a:spLocks noGrp="1"/>
          </p:cNvSpPr>
          <p:nvPr>
            <p:ph type="title"/>
          </p:nvPr>
        </p:nvSpPr>
        <p:spPr/>
        <p:txBody>
          <a:bodyPr/>
          <a:lstStyle/>
          <a:p>
            <a:r>
              <a:rPr lang="en-NZ" dirty="0" smtClean="0"/>
              <a:t>Theme discussion questions</a:t>
            </a:r>
            <a:endParaRPr lang="en-NZ" dirty="0"/>
          </a:p>
        </p:txBody>
      </p:sp>
    </p:spTree>
  </p:cSld>
  <p:clrMapOvr>
    <a:masterClrMapping/>
  </p:clrMapOvr>
  <p:transition>
    <p:randomBar dir="vert"/>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NZ" dirty="0" smtClean="0"/>
              <a:t>We can choose to die or suffer in the labyrinth.</a:t>
            </a:r>
          </a:p>
          <a:p>
            <a:r>
              <a:rPr lang="en-NZ" dirty="0" smtClean="0"/>
              <a:t>Suffering can be transcended through finding meaning in life.</a:t>
            </a:r>
          </a:p>
          <a:p>
            <a:r>
              <a:rPr lang="en-NZ" dirty="0" smtClean="0"/>
              <a:t>All our lives are intertwined and our actions affect each other in the labyrinth.</a:t>
            </a:r>
          </a:p>
          <a:p>
            <a:r>
              <a:rPr lang="en-NZ" dirty="0" smtClean="0"/>
              <a:t>Death and the possibility of an after life.</a:t>
            </a:r>
          </a:p>
          <a:p>
            <a:r>
              <a:rPr lang="en-NZ" dirty="0" smtClean="0"/>
              <a:t>We must actively participate in life.</a:t>
            </a:r>
            <a:endParaRPr lang="en-NZ" dirty="0"/>
          </a:p>
        </p:txBody>
      </p:sp>
      <p:sp>
        <p:nvSpPr>
          <p:cNvPr id="2" name="Title 1"/>
          <p:cNvSpPr>
            <a:spLocks noGrp="1"/>
          </p:cNvSpPr>
          <p:nvPr>
            <p:ph type="title"/>
          </p:nvPr>
        </p:nvSpPr>
        <p:spPr/>
        <p:txBody>
          <a:bodyPr/>
          <a:lstStyle/>
          <a:p>
            <a:r>
              <a:rPr lang="en-NZ" dirty="0" smtClean="0"/>
              <a:t>Close reading statements</a:t>
            </a:r>
            <a:endParaRPr lang="en-NZ" dirty="0"/>
          </a:p>
        </p:txBody>
      </p:sp>
    </p:spTree>
  </p:cSld>
  <p:clrMapOvr>
    <a:masterClrMapping/>
  </p:clrMapOvr>
  <p:transition>
    <p:randomBar dir="vert"/>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journey of self discovery is hard.</a:t>
            </a:r>
          </a:p>
          <a:p>
            <a:r>
              <a:rPr lang="en-US" dirty="0" smtClean="0"/>
              <a:t>Your life is what you make of it, it is about the choices you make.</a:t>
            </a:r>
          </a:p>
          <a:p>
            <a:pPr lvl="1"/>
            <a:r>
              <a:rPr lang="en-US" dirty="0" smtClean="0"/>
              <a:t>It is important to be aware that every decision you make in life can effect your future and future of others.</a:t>
            </a:r>
          </a:p>
          <a:p>
            <a:r>
              <a:rPr lang="en-US" dirty="0" smtClean="0"/>
              <a:t>Friendship is a big part of growing up.</a:t>
            </a:r>
          </a:p>
          <a:p>
            <a:r>
              <a:rPr lang="en-US" dirty="0" smtClean="0"/>
              <a:t>We all have to make mistakes to learn from them and we can learn from others mistakes.</a:t>
            </a:r>
          </a:p>
          <a:p>
            <a:r>
              <a:rPr lang="en-US" dirty="0" smtClean="0"/>
              <a:t>The journey of self acceptance is crucial.</a:t>
            </a:r>
          </a:p>
          <a:p>
            <a:endParaRPr lang="en-US" dirty="0"/>
          </a:p>
        </p:txBody>
      </p:sp>
      <p:sp>
        <p:nvSpPr>
          <p:cNvPr id="3" name="Title 2"/>
          <p:cNvSpPr>
            <a:spLocks noGrp="1"/>
          </p:cNvSpPr>
          <p:nvPr>
            <p:ph type="title"/>
          </p:nvPr>
        </p:nvSpPr>
        <p:spPr/>
        <p:txBody>
          <a:bodyPr/>
          <a:lstStyle/>
          <a:p>
            <a:r>
              <a:rPr lang="en-US" dirty="0" smtClean="0"/>
              <a:t>What are the main themes/ideas</a:t>
            </a:r>
            <a:endParaRPr lang="en-US" dirty="0"/>
          </a:p>
        </p:txBody>
      </p:sp>
    </p:spTree>
  </p:cSld>
  <p:clrMapOvr>
    <a:masterClrMapping/>
  </p:clrMapOvr>
  <p:transition>
    <p:randomBar dir="vert"/>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NZ" dirty="0" smtClean="0"/>
              <a:t>Stylistic techniques in “Looking for Alaska”</a:t>
            </a:r>
            <a:endParaRPr lang="en-NZ" dirty="0"/>
          </a:p>
        </p:txBody>
      </p:sp>
    </p:spTree>
  </p:cSld>
  <p:clrMapOvr>
    <a:masterClrMapping/>
  </p:clrMapOvr>
  <p:transition>
    <p:randomBar dir="vert"/>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1447800"/>
            <a:ext cx="8183880" cy="4876800"/>
          </a:xfrm>
        </p:spPr>
        <p:txBody>
          <a:bodyPr>
            <a:normAutofit fontScale="77500" lnSpcReduction="20000"/>
          </a:bodyPr>
          <a:lstStyle/>
          <a:p>
            <a:pPr>
              <a:buNone/>
            </a:pPr>
            <a:endParaRPr lang="en-NZ" dirty="0" smtClean="0"/>
          </a:p>
          <a:p>
            <a:pPr>
              <a:buNone/>
            </a:pPr>
            <a:r>
              <a:rPr lang="en-NZ" dirty="0" smtClean="0"/>
              <a:t>When writing an essay on </a:t>
            </a:r>
            <a:r>
              <a:rPr lang="en-NZ" i="1" dirty="0" smtClean="0"/>
              <a:t>Looking for Alaska</a:t>
            </a:r>
            <a:r>
              <a:rPr lang="en-NZ" dirty="0" smtClean="0"/>
              <a:t>, regardless of</a:t>
            </a:r>
          </a:p>
          <a:p>
            <a:pPr>
              <a:buNone/>
            </a:pPr>
            <a:r>
              <a:rPr lang="en-NZ" dirty="0" smtClean="0"/>
              <a:t>what question you choose to write about, you MUST talk</a:t>
            </a:r>
          </a:p>
          <a:p>
            <a:pPr>
              <a:buNone/>
            </a:pPr>
            <a:r>
              <a:rPr lang="en-NZ" dirty="0" smtClean="0"/>
              <a:t>about stylistic elements.  This is what shows that you are</a:t>
            </a:r>
          </a:p>
          <a:p>
            <a:pPr>
              <a:buNone/>
            </a:pPr>
            <a:r>
              <a:rPr lang="en-NZ" dirty="0" smtClean="0"/>
              <a:t>‘analysing’ rather than simply ‘discussing’.  Below is a list of</a:t>
            </a:r>
          </a:p>
          <a:p>
            <a:pPr>
              <a:buNone/>
            </a:pPr>
            <a:r>
              <a:rPr lang="en-NZ" dirty="0" smtClean="0"/>
              <a:t>stylistic devices that Green employs in </a:t>
            </a:r>
            <a:r>
              <a:rPr lang="en-NZ" i="1" dirty="0" smtClean="0"/>
              <a:t>Looking for Alaska</a:t>
            </a:r>
            <a:r>
              <a:rPr lang="en-NZ" dirty="0" smtClean="0"/>
              <a:t>.  In</a:t>
            </a:r>
          </a:p>
          <a:p>
            <a:pPr>
              <a:buNone/>
            </a:pPr>
            <a:r>
              <a:rPr lang="en-NZ" dirty="0" smtClean="0"/>
              <a:t>pairs, you will be given ONE of these elements to focus on. </a:t>
            </a:r>
          </a:p>
          <a:p>
            <a:pPr>
              <a:buNone/>
            </a:pPr>
            <a:r>
              <a:rPr lang="en-NZ" dirty="0" smtClean="0"/>
              <a:t>You must:</a:t>
            </a:r>
          </a:p>
          <a:p>
            <a:pPr lvl="0"/>
            <a:endParaRPr lang="en-NZ" dirty="0" smtClean="0"/>
          </a:p>
          <a:p>
            <a:pPr lvl="0"/>
            <a:r>
              <a:rPr lang="en-NZ" dirty="0" smtClean="0"/>
              <a:t>Write a paragraph that outlines </a:t>
            </a:r>
            <a:r>
              <a:rPr lang="en-NZ" b="1" dirty="0" smtClean="0"/>
              <a:t>how</a:t>
            </a:r>
            <a:r>
              <a:rPr lang="en-NZ" dirty="0" smtClean="0"/>
              <a:t> this stylistic element is important to the novel.</a:t>
            </a:r>
          </a:p>
          <a:p>
            <a:pPr lvl="0"/>
            <a:r>
              <a:rPr lang="en-NZ" dirty="0" smtClean="0"/>
              <a:t>Give an </a:t>
            </a:r>
            <a:r>
              <a:rPr lang="en-NZ" b="1" dirty="0" smtClean="0"/>
              <a:t>example</a:t>
            </a:r>
            <a:r>
              <a:rPr lang="en-NZ" dirty="0" smtClean="0"/>
              <a:t> from the text of when it is used.</a:t>
            </a:r>
          </a:p>
          <a:p>
            <a:pPr lvl="0"/>
            <a:r>
              <a:rPr lang="en-NZ" dirty="0" smtClean="0"/>
              <a:t>Explain </a:t>
            </a:r>
            <a:r>
              <a:rPr lang="en-NZ" b="1" dirty="0" smtClean="0"/>
              <a:t>why</a:t>
            </a:r>
            <a:r>
              <a:rPr lang="en-NZ" dirty="0" smtClean="0"/>
              <a:t> Green would have used this technique.  What does it add to his writing?  What does it add to the plot, themes or characters?</a:t>
            </a:r>
          </a:p>
          <a:p>
            <a:endParaRPr lang="en-NZ" dirty="0"/>
          </a:p>
        </p:txBody>
      </p:sp>
      <p:sp>
        <p:nvSpPr>
          <p:cNvPr id="2" name="Title 1"/>
          <p:cNvSpPr>
            <a:spLocks noGrp="1"/>
          </p:cNvSpPr>
          <p:nvPr>
            <p:ph type="title"/>
          </p:nvPr>
        </p:nvSpPr>
        <p:spPr/>
        <p:txBody>
          <a:bodyPr/>
          <a:lstStyle/>
          <a:p>
            <a:r>
              <a:rPr lang="en-NZ" dirty="0" smtClean="0"/>
              <a:t>Style </a:t>
            </a:r>
            <a:endParaRPr lang="en-NZ" dirty="0"/>
          </a:p>
        </p:txBody>
      </p:sp>
    </p:spTree>
  </p:cSld>
  <p:clrMapOvr>
    <a:masterClrMapping/>
  </p:clrMapOvr>
  <p:transition>
    <p:randomBar dir="vert"/>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lvl="0"/>
            <a:r>
              <a:rPr lang="en-NZ" b="1" i="1" dirty="0" smtClean="0"/>
              <a:t>Diary format structure = ‘timeline’ of events</a:t>
            </a:r>
            <a:endParaRPr lang="en-NZ" dirty="0" smtClean="0"/>
          </a:p>
          <a:p>
            <a:pPr lvl="0"/>
            <a:r>
              <a:rPr lang="en-NZ" b="1" i="1" dirty="0" smtClean="0"/>
              <a:t>Countdown days/chapters structure</a:t>
            </a:r>
            <a:endParaRPr lang="en-NZ" dirty="0" smtClean="0"/>
          </a:p>
          <a:p>
            <a:pPr lvl="0"/>
            <a:r>
              <a:rPr lang="en-NZ" b="1" i="1" dirty="0" smtClean="0"/>
              <a:t>Miles narrating – first person POV</a:t>
            </a:r>
            <a:endParaRPr lang="en-NZ" dirty="0" smtClean="0"/>
          </a:p>
          <a:p>
            <a:pPr lvl="0"/>
            <a:r>
              <a:rPr lang="en-NZ" b="1" i="1" dirty="0" smtClean="0"/>
              <a:t>Listing</a:t>
            </a:r>
            <a:endParaRPr lang="en-NZ" dirty="0" smtClean="0"/>
          </a:p>
          <a:p>
            <a:pPr lvl="0"/>
            <a:r>
              <a:rPr lang="en-NZ" b="1" i="1" dirty="0" smtClean="0"/>
              <a:t>Short sentences</a:t>
            </a:r>
            <a:endParaRPr lang="en-NZ" dirty="0" smtClean="0"/>
          </a:p>
          <a:p>
            <a:pPr lvl="0"/>
            <a:r>
              <a:rPr lang="en-NZ" b="1" i="1" dirty="0" smtClean="0"/>
              <a:t>Figurative language</a:t>
            </a:r>
            <a:endParaRPr lang="en-NZ" dirty="0" smtClean="0"/>
          </a:p>
          <a:p>
            <a:pPr lvl="0"/>
            <a:r>
              <a:rPr lang="en-NZ" b="1" i="1" dirty="0" smtClean="0"/>
              <a:t>Imagery</a:t>
            </a:r>
            <a:endParaRPr lang="en-NZ" dirty="0" smtClean="0"/>
          </a:p>
          <a:p>
            <a:pPr lvl="0"/>
            <a:r>
              <a:rPr lang="en-NZ" b="1" i="1" dirty="0" smtClean="0"/>
              <a:t>‘coming-of-age’ genre/tone</a:t>
            </a:r>
            <a:endParaRPr lang="en-NZ" dirty="0" smtClean="0"/>
          </a:p>
          <a:p>
            <a:pPr lvl="0"/>
            <a:r>
              <a:rPr lang="en-NZ" b="1" i="1" dirty="0" smtClean="0"/>
              <a:t>Sections – ‘Before’ and ‘After’ structure</a:t>
            </a:r>
            <a:endParaRPr lang="en-NZ" dirty="0" smtClean="0"/>
          </a:p>
          <a:p>
            <a:pPr lvl="0"/>
            <a:r>
              <a:rPr lang="en-NZ" b="1" i="1" dirty="0" smtClean="0"/>
              <a:t>Essay narrative to end</a:t>
            </a:r>
            <a:endParaRPr lang="en-NZ" dirty="0" smtClean="0"/>
          </a:p>
          <a:p>
            <a:pPr lvl="0"/>
            <a:r>
              <a:rPr lang="en-NZ" b="1" i="1" dirty="0" smtClean="0"/>
              <a:t>Allusion</a:t>
            </a:r>
            <a:endParaRPr lang="en-NZ" dirty="0" smtClean="0"/>
          </a:p>
          <a:p>
            <a:pPr lvl="0"/>
            <a:r>
              <a:rPr lang="en-NZ" b="1" i="1" dirty="0" smtClean="0"/>
              <a:t>Symbolism (Eagle, swan, labyrinth)</a:t>
            </a:r>
          </a:p>
          <a:p>
            <a:pPr lvl="0"/>
            <a:r>
              <a:rPr lang="en-NZ" b="1" i="1" dirty="0" smtClean="0"/>
              <a:t>Contrast</a:t>
            </a:r>
            <a:endParaRPr lang="en-NZ" dirty="0" smtClean="0"/>
          </a:p>
          <a:p>
            <a:endParaRPr lang="en-NZ" dirty="0"/>
          </a:p>
        </p:txBody>
      </p:sp>
      <p:sp>
        <p:nvSpPr>
          <p:cNvPr id="2" name="Title 1"/>
          <p:cNvSpPr>
            <a:spLocks noGrp="1"/>
          </p:cNvSpPr>
          <p:nvPr>
            <p:ph type="title"/>
          </p:nvPr>
        </p:nvSpPr>
        <p:spPr/>
        <p:txBody>
          <a:bodyPr/>
          <a:lstStyle/>
          <a:p>
            <a:r>
              <a:rPr lang="en-NZ" dirty="0" smtClean="0"/>
              <a:t>Techniques </a:t>
            </a:r>
            <a:endParaRPr lang="en-NZ" dirty="0"/>
          </a:p>
        </p:txBody>
      </p:sp>
    </p:spTree>
  </p:cSld>
  <p:clrMapOvr>
    <a:masterClrMapping/>
  </p:clrMapOvr>
  <p:transition>
    <p:randomBar dir="vert"/>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NZ" dirty="0" smtClean="0"/>
              <a:t>Many of the ‘chapters’ (or days) in LFA are written like a diary entry from Miles’ POV.  This is to further personalise the story for the reader and enable them to ‘get inside his head’.  The past tense diary format provides a stream of consciousness in the sense that we are able to experience situations as Miles does.  This adds to the first person narrative and strengthens our personal connection with the narrator. </a:t>
            </a:r>
          </a:p>
          <a:p>
            <a:pPr>
              <a:buNone/>
            </a:pPr>
            <a:endParaRPr lang="en-NZ" dirty="0" smtClean="0"/>
          </a:p>
          <a:p>
            <a:r>
              <a:rPr lang="en-NZ" dirty="0" smtClean="0"/>
              <a:t>“I wanted to be one of those people who have streaks to maintain, who scorch the ground with their intensity.  Bur for now, at least I knew such people, and they needed me, just like comets need tails.” P63</a:t>
            </a:r>
            <a:endParaRPr lang="en-NZ" dirty="0"/>
          </a:p>
        </p:txBody>
      </p:sp>
      <p:sp>
        <p:nvSpPr>
          <p:cNvPr id="2" name="Title 1"/>
          <p:cNvSpPr>
            <a:spLocks noGrp="1"/>
          </p:cNvSpPr>
          <p:nvPr>
            <p:ph type="title"/>
          </p:nvPr>
        </p:nvSpPr>
        <p:spPr/>
        <p:txBody>
          <a:bodyPr/>
          <a:lstStyle/>
          <a:p>
            <a:r>
              <a:rPr lang="en-NZ" dirty="0" smtClean="0"/>
              <a:t>Diary format</a:t>
            </a:r>
            <a:endParaRPr lang="en-NZ" dirty="0"/>
          </a:p>
        </p:txBody>
      </p:sp>
    </p:spTree>
  </p:cSld>
  <p:clrMapOvr>
    <a:masterClrMapping/>
  </p:clrMapOvr>
  <p:transition>
    <p:randomBar dir="vert"/>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10000"/>
          </a:bodyPr>
          <a:lstStyle/>
          <a:p>
            <a:r>
              <a:rPr lang="en-NZ" dirty="0" smtClean="0"/>
              <a:t>The structural device of counting down days rather than simply progressing through chapters works to build tension and work up to the climax of the text (Alaska dying).  This foreshadows the main event in the text, suggesting that there will be a major event that will change the narrator’s life forever. It also emphasises just how important this event is to the narrator and links with diary-like entries.  The ‘Before’ section introduces characters, setting, thematic ideas and develops plot.  It leads to the climax of Alaska drink driving.  The ‘After’ section is solely devoted to how Alaska’s death affects those around her.  Issues of guilt, loss and suffering are further developed, as is the symbolic meaning of the labyrinth.</a:t>
            </a:r>
          </a:p>
          <a:p>
            <a:pPr>
              <a:buNone/>
            </a:pPr>
            <a:endParaRPr lang="en-NZ" dirty="0" smtClean="0"/>
          </a:p>
          <a:p>
            <a:r>
              <a:rPr lang="en-NZ" dirty="0" smtClean="0"/>
              <a:t>“One Hundred and Thirty-six Days Before” </a:t>
            </a:r>
            <a:endParaRPr lang="en-NZ" dirty="0"/>
          </a:p>
        </p:txBody>
      </p:sp>
      <p:sp>
        <p:nvSpPr>
          <p:cNvPr id="2" name="Title 1"/>
          <p:cNvSpPr>
            <a:spLocks noGrp="1"/>
          </p:cNvSpPr>
          <p:nvPr>
            <p:ph type="title"/>
          </p:nvPr>
        </p:nvSpPr>
        <p:spPr/>
        <p:txBody>
          <a:bodyPr>
            <a:normAutofit fontScale="90000"/>
          </a:bodyPr>
          <a:lstStyle/>
          <a:p>
            <a:r>
              <a:rPr lang="en-NZ" dirty="0" smtClean="0"/>
              <a:t>Countdown days replaces typical chapter format/Before and After sections</a:t>
            </a:r>
            <a:endParaRPr lang="en-NZ" dirty="0"/>
          </a:p>
        </p:txBody>
      </p:sp>
    </p:spTree>
  </p:cSld>
  <p:clrMapOvr>
    <a:masterClrMapping/>
  </p:clrMapOvr>
  <p:transition>
    <p:randomBar dir="vert"/>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1524000"/>
            <a:ext cx="8183880" cy="5105400"/>
          </a:xfrm>
        </p:spPr>
        <p:txBody>
          <a:bodyPr>
            <a:normAutofit fontScale="92500" lnSpcReduction="10000"/>
          </a:bodyPr>
          <a:lstStyle/>
          <a:p>
            <a:r>
              <a:rPr lang="en-NZ" dirty="0" smtClean="0"/>
              <a:t>The use of first person narrative POV enables the reader to experience things as Miles does.  It gives us a deeper understanding of how he is affected by people, events and his own reactions and feelings as the novel progresses.  This is no more clearly seen than in the event of Alaska dying as we are limited to Miles’ own feelings and emotions surrounding her death.  The idea of guilt and loss becomes apparent as we see him struggle to deal with her death and the role he played in it.</a:t>
            </a:r>
          </a:p>
          <a:p>
            <a:pPr>
              <a:buNone/>
            </a:pPr>
            <a:endParaRPr lang="en-NZ" dirty="0" smtClean="0"/>
          </a:p>
          <a:p>
            <a:r>
              <a:rPr lang="en-NZ" dirty="0" smtClean="0"/>
              <a:t>“The times that were the most fun seemed always to be followed by sadness now, because it was it was when life started to feel like it did when she was with us that we realised how utterly, totally gone she was.” P 226</a:t>
            </a:r>
          </a:p>
        </p:txBody>
      </p:sp>
      <p:sp>
        <p:nvSpPr>
          <p:cNvPr id="2" name="Title 1"/>
          <p:cNvSpPr>
            <a:spLocks noGrp="1"/>
          </p:cNvSpPr>
          <p:nvPr>
            <p:ph type="title"/>
          </p:nvPr>
        </p:nvSpPr>
        <p:spPr/>
        <p:txBody>
          <a:bodyPr>
            <a:normAutofit/>
          </a:bodyPr>
          <a:lstStyle/>
          <a:p>
            <a:r>
              <a:rPr lang="en-NZ" dirty="0" smtClean="0"/>
              <a:t>Miles narrating – first person POV</a:t>
            </a:r>
            <a:endParaRPr lang="en-NZ" dirty="0"/>
          </a:p>
        </p:txBody>
      </p:sp>
    </p:spTree>
  </p:cSld>
  <p:clrMapOvr>
    <a:masterClrMapping/>
  </p:clrMapOvr>
  <p:transition>
    <p:randomBar dir="vert"/>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1676400"/>
            <a:ext cx="8183880" cy="4572000"/>
          </a:xfrm>
        </p:spPr>
        <p:txBody>
          <a:bodyPr>
            <a:normAutofit fontScale="85000" lnSpcReduction="20000"/>
          </a:bodyPr>
          <a:lstStyle/>
          <a:p>
            <a:r>
              <a:rPr lang="en-NZ" dirty="0" smtClean="0"/>
              <a:t>Listing is an important technique that Green employs to portray character and to add to the stream of consciousness narrative.  It is predominantly used my Miles, but also used by Alaska when she convinces him to stay at Culver Creek for Thanksgiving (p94).  Listing is used to illustrate the coming of age genre that LFA fits into and to provide us with insight into the characters’ thoughts.  It shows their intelligence and also their ability to methodically justify their opinions.  The sarcasm/humour/wit/irony used by characters in their dialogue and thought processes also become clear through the use of listing.</a:t>
            </a:r>
          </a:p>
          <a:p>
            <a:endParaRPr lang="en-NZ" dirty="0" smtClean="0"/>
          </a:p>
          <a:p>
            <a:r>
              <a:rPr lang="en-NZ" dirty="0" smtClean="0"/>
              <a:t>“I might have asked a question about Jesus Christ Superstar, except (1) I didn’t know what it was and (2) I didn’t care to learn, and (3) I never really excelled at small talk.”  P10</a:t>
            </a:r>
            <a:endParaRPr lang="en-NZ" dirty="0"/>
          </a:p>
        </p:txBody>
      </p:sp>
      <p:sp>
        <p:nvSpPr>
          <p:cNvPr id="2" name="Title 1"/>
          <p:cNvSpPr>
            <a:spLocks noGrp="1"/>
          </p:cNvSpPr>
          <p:nvPr>
            <p:ph type="title"/>
          </p:nvPr>
        </p:nvSpPr>
        <p:spPr/>
        <p:txBody>
          <a:bodyPr/>
          <a:lstStyle/>
          <a:p>
            <a:r>
              <a:rPr lang="en-NZ" dirty="0" smtClean="0"/>
              <a:t>Listing</a:t>
            </a:r>
            <a:endParaRPr lang="en-NZ" dirty="0"/>
          </a:p>
        </p:txBody>
      </p:sp>
    </p:spTree>
  </p:cSld>
  <p:clrMapOvr>
    <a:masterClrMapping/>
  </p:clrMapOvr>
  <p:transition>
    <p:randomBar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NZ" dirty="0" smtClean="0"/>
              <a:t>What is the character’s real name and what is he called later at boarding school?</a:t>
            </a:r>
          </a:p>
          <a:p>
            <a:r>
              <a:rPr lang="en-NZ" dirty="0" smtClean="0"/>
              <a:t>Where does his family live and where does he go to boarding school?</a:t>
            </a:r>
          </a:p>
          <a:p>
            <a:r>
              <a:rPr lang="en-NZ" dirty="0" smtClean="0"/>
              <a:t>Explain in your own words, but with supporting quotations for each point, FIVE ways the first chapter sets up the characterisation of our main character, e.g. 1. his mother seems to ignore her son’s true nature.  Quote: “My mother insisted on throwing me a going away party.”</a:t>
            </a:r>
            <a:endParaRPr lang="en-NZ" dirty="0"/>
          </a:p>
        </p:txBody>
      </p:sp>
      <p:sp>
        <p:nvSpPr>
          <p:cNvPr id="2" name="Title 1"/>
          <p:cNvSpPr>
            <a:spLocks noGrp="1"/>
          </p:cNvSpPr>
          <p:nvPr>
            <p:ph type="title"/>
          </p:nvPr>
        </p:nvSpPr>
        <p:spPr/>
        <p:txBody>
          <a:bodyPr/>
          <a:lstStyle/>
          <a:p>
            <a:r>
              <a:rPr lang="en-NZ" dirty="0" smtClean="0"/>
              <a:t>First chapter…</a:t>
            </a:r>
            <a:endParaRPr lang="en-NZ" dirty="0"/>
          </a:p>
        </p:txBody>
      </p:sp>
    </p:spTree>
  </p:cSld>
  <p:clrMapOvr>
    <a:masterClrMapping/>
  </p:clrMapOvr>
  <p:transition>
    <p:randomBar dir="vert"/>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NZ" dirty="0" smtClean="0"/>
              <a:t>A powerful technique used to create impact and make a point.  Green uses short sentences in LFA to build tension and drama.  Also used to emphasise narrator’s feelings/emotions.  Best seen when Miles finds out Alaska has died.</a:t>
            </a:r>
          </a:p>
          <a:p>
            <a:endParaRPr lang="en-NZ" dirty="0" smtClean="0"/>
          </a:p>
          <a:p>
            <a:r>
              <a:rPr lang="en-NZ" dirty="0" smtClean="0"/>
              <a:t>“Her mouth.  Her dead, cold mouth.  To not be continued.  I knew she was drunk.  Upset.” P168</a:t>
            </a:r>
          </a:p>
          <a:p>
            <a:endParaRPr lang="en-NZ" dirty="0" smtClean="0"/>
          </a:p>
          <a:p>
            <a:r>
              <a:rPr lang="en-NZ" dirty="0" smtClean="0"/>
              <a:t>In this instance, short sentences show that Mile’s thought process has broken down.  He is unable to cope with the news and is struggling to absorb it.  They emphasise his shock and bewilderment at what has happened.</a:t>
            </a:r>
            <a:endParaRPr lang="en-NZ" dirty="0"/>
          </a:p>
        </p:txBody>
      </p:sp>
      <p:sp>
        <p:nvSpPr>
          <p:cNvPr id="2" name="Title 1"/>
          <p:cNvSpPr>
            <a:spLocks noGrp="1"/>
          </p:cNvSpPr>
          <p:nvPr>
            <p:ph type="title"/>
          </p:nvPr>
        </p:nvSpPr>
        <p:spPr/>
        <p:txBody>
          <a:bodyPr/>
          <a:lstStyle/>
          <a:p>
            <a:r>
              <a:rPr lang="en-NZ" dirty="0" smtClean="0"/>
              <a:t>Short sentences</a:t>
            </a:r>
            <a:endParaRPr lang="en-NZ" dirty="0"/>
          </a:p>
        </p:txBody>
      </p:sp>
    </p:spTree>
  </p:cSld>
  <p:clrMapOvr>
    <a:masterClrMapping/>
  </p:clrMapOvr>
  <p:transition>
    <p:randomBar dir="vert"/>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NZ" dirty="0" smtClean="0"/>
              <a:t>Used throughout text to ‘paint a picture’ for the reader.  Makes the story more real and personal and enables us to experience what Miles is experiencing through vivid description. </a:t>
            </a:r>
          </a:p>
          <a:p>
            <a:endParaRPr lang="en-NZ" dirty="0" smtClean="0"/>
          </a:p>
          <a:p>
            <a:r>
              <a:rPr lang="en-NZ" dirty="0" smtClean="0"/>
              <a:t>“In the dark beside me, she smelled of sweat and sunshine and vanilla, and on that thin-mooned night I could see little more of her silhouette except for when she smoked, when the burning cherry of the cigarette washed her face in pale red light.” P 27</a:t>
            </a:r>
            <a:endParaRPr lang="en-NZ" dirty="0"/>
          </a:p>
        </p:txBody>
      </p:sp>
      <p:sp>
        <p:nvSpPr>
          <p:cNvPr id="2" name="Title 1"/>
          <p:cNvSpPr>
            <a:spLocks noGrp="1"/>
          </p:cNvSpPr>
          <p:nvPr>
            <p:ph type="title"/>
          </p:nvPr>
        </p:nvSpPr>
        <p:spPr/>
        <p:txBody>
          <a:bodyPr/>
          <a:lstStyle/>
          <a:p>
            <a:r>
              <a:rPr lang="en-NZ" dirty="0" smtClean="0"/>
              <a:t>Figurative language/imagery</a:t>
            </a:r>
            <a:endParaRPr lang="en-NZ" dirty="0"/>
          </a:p>
        </p:txBody>
      </p:sp>
    </p:spTree>
  </p:cSld>
  <p:clrMapOvr>
    <a:masterClrMapping/>
  </p:clrMapOvr>
  <p:transition>
    <p:randomBar dir="vert"/>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r>
              <a:rPr lang="en-NZ" dirty="0" smtClean="0"/>
              <a:t>In LFA Miles is initiated into adulthood through newfound knowledge and experience.  Before Culver Creek he disillusioned with his ordinary and mundane life. It is when he ventures into the unknown (or ‘The Great Perhaps… “a more than minor life”) that he gains understanding through his friendship with Alaska and The Colonel.  He experiences a loss of innocence as he is forced to re-evaluate his philosophy on life and find his own place in the world.  Alaska’s death aids in Miles’ coming-of-age journey.</a:t>
            </a:r>
          </a:p>
          <a:p>
            <a:pPr>
              <a:buNone/>
            </a:pPr>
            <a:endParaRPr lang="en-NZ" dirty="0" smtClean="0"/>
          </a:p>
          <a:p>
            <a:pPr>
              <a:buNone/>
            </a:pPr>
            <a:r>
              <a:rPr lang="en-NZ" dirty="0" smtClean="0"/>
              <a:t>Key indicators of a coming-of-age text are:</a:t>
            </a:r>
          </a:p>
          <a:p>
            <a:r>
              <a:rPr lang="en-NZ" dirty="0" smtClean="0"/>
              <a:t>ignorance to knowledge </a:t>
            </a:r>
          </a:p>
          <a:p>
            <a:r>
              <a:rPr lang="en-NZ" dirty="0" smtClean="0"/>
              <a:t>innocence to experience </a:t>
            </a:r>
          </a:p>
          <a:p>
            <a:r>
              <a:rPr lang="en-NZ" dirty="0" smtClean="0"/>
              <a:t>false view of world to correct view </a:t>
            </a:r>
          </a:p>
          <a:p>
            <a:r>
              <a:rPr lang="en-NZ" dirty="0" smtClean="0"/>
              <a:t>idealism to realism </a:t>
            </a:r>
          </a:p>
          <a:p>
            <a:r>
              <a:rPr lang="en-NZ" dirty="0" smtClean="0"/>
              <a:t>immature responses to mature responses </a:t>
            </a:r>
          </a:p>
          <a:p>
            <a:pPr>
              <a:buNone/>
            </a:pPr>
            <a:endParaRPr lang="en-NZ" dirty="0"/>
          </a:p>
        </p:txBody>
      </p:sp>
      <p:sp>
        <p:nvSpPr>
          <p:cNvPr id="2" name="Title 1"/>
          <p:cNvSpPr>
            <a:spLocks noGrp="1"/>
          </p:cNvSpPr>
          <p:nvPr>
            <p:ph type="title"/>
          </p:nvPr>
        </p:nvSpPr>
        <p:spPr/>
        <p:txBody>
          <a:bodyPr/>
          <a:lstStyle/>
          <a:p>
            <a:r>
              <a:rPr lang="en-NZ" dirty="0" smtClean="0"/>
              <a:t>Coming-of-age genre</a:t>
            </a:r>
            <a:endParaRPr lang="en-NZ" dirty="0"/>
          </a:p>
        </p:txBody>
      </p:sp>
    </p:spTree>
  </p:cSld>
  <p:clrMapOvr>
    <a:masterClrMapping/>
  </p:clrMapOvr>
  <p:transition>
    <p:randomBar dir="vert"/>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r>
              <a:rPr lang="en-NZ" dirty="0" smtClean="0"/>
              <a:t>Miles “writes his way out of the labyrinth”. Symbolic meaning.</a:t>
            </a:r>
          </a:p>
          <a:p>
            <a:r>
              <a:rPr lang="en-NZ" dirty="0" smtClean="0"/>
              <a:t>Expressive writing that details his experiences at Culver Creek and all that he has learnt.</a:t>
            </a:r>
          </a:p>
          <a:p>
            <a:r>
              <a:rPr lang="en-NZ" dirty="0" smtClean="0"/>
              <a:t>Details his coming-of-age</a:t>
            </a:r>
          </a:p>
          <a:p>
            <a:r>
              <a:rPr lang="en-NZ" dirty="0" smtClean="0"/>
              <a:t>Religious connotations</a:t>
            </a:r>
          </a:p>
          <a:p>
            <a:r>
              <a:rPr lang="en-NZ" dirty="0" smtClean="0"/>
              <a:t>Philosophical views on death and the afterlife</a:t>
            </a:r>
          </a:p>
          <a:p>
            <a:r>
              <a:rPr lang="en-NZ" dirty="0" smtClean="0"/>
              <a:t>Acceptance/closure/forgiveness</a:t>
            </a:r>
          </a:p>
          <a:p>
            <a:r>
              <a:rPr lang="en-NZ" dirty="0" smtClean="0"/>
              <a:t>Self-acceptance</a:t>
            </a:r>
          </a:p>
          <a:p>
            <a:r>
              <a:rPr lang="en-NZ" dirty="0" smtClean="0"/>
              <a:t>Sums up all major thematic ideas in text: Labyrinth of suffering (“I thought the way out of the labyrinth was to pretend that it did not exist..”), the Great Perhaps (“I still believe in the Great Perhaps, and I can believe in in spite of having lost her.”), everything that comes together must fall apart (“And I will forget her, yes.  That which came together will fall apart imperceptibly slowly…but she will forgive my forgetting.”)</a:t>
            </a:r>
          </a:p>
          <a:p>
            <a:r>
              <a:rPr lang="en-NZ" dirty="0" smtClean="0"/>
              <a:t>Final allusion to last words, “It’s very beautiful over there.”</a:t>
            </a:r>
          </a:p>
          <a:p>
            <a:endParaRPr lang="en-NZ" dirty="0" smtClean="0"/>
          </a:p>
          <a:p>
            <a:endParaRPr lang="en-NZ" dirty="0"/>
          </a:p>
        </p:txBody>
      </p:sp>
      <p:sp>
        <p:nvSpPr>
          <p:cNvPr id="2" name="Title 1"/>
          <p:cNvSpPr>
            <a:spLocks noGrp="1"/>
          </p:cNvSpPr>
          <p:nvPr>
            <p:ph type="title"/>
          </p:nvPr>
        </p:nvSpPr>
        <p:spPr/>
        <p:txBody>
          <a:bodyPr/>
          <a:lstStyle/>
          <a:p>
            <a:r>
              <a:rPr lang="en-NZ" dirty="0" smtClean="0"/>
              <a:t>Essay narrative to end</a:t>
            </a:r>
            <a:endParaRPr lang="en-NZ" dirty="0"/>
          </a:p>
        </p:txBody>
      </p:sp>
    </p:spTree>
  </p:cSld>
  <p:clrMapOvr>
    <a:masterClrMapping/>
  </p:clrMapOvr>
  <p:transition>
    <p:randomBar dir="vert"/>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lgn="ctr">
              <a:buNone/>
            </a:pPr>
            <a:r>
              <a:rPr lang="en-NZ" b="1" dirty="0" smtClean="0"/>
              <a:t>“How will I ever get out of this labyrinth of suffering?”</a:t>
            </a:r>
          </a:p>
          <a:p>
            <a:r>
              <a:rPr lang="en-NZ" dirty="0" smtClean="0"/>
              <a:t>Symbolises the character of Alaska and her self-destructive nature, “she did not need to fold into herself and self-destruct.” P262</a:t>
            </a:r>
          </a:p>
          <a:p>
            <a:r>
              <a:rPr lang="en-NZ" dirty="0" smtClean="0"/>
              <a:t>The labyrinth is representative of life – see handout.</a:t>
            </a:r>
          </a:p>
          <a:p>
            <a:endParaRPr lang="en-NZ" dirty="0" smtClean="0"/>
          </a:p>
          <a:p>
            <a:r>
              <a:rPr lang="en-NZ" b="1" dirty="0" smtClean="0"/>
              <a:t>How does (a) Alaska (b) </a:t>
            </a:r>
            <a:r>
              <a:rPr lang="en-NZ" b="1" dirty="0" err="1" smtClean="0"/>
              <a:t>Pudge</a:t>
            </a:r>
            <a:r>
              <a:rPr lang="en-NZ" b="1" dirty="0" smtClean="0"/>
              <a:t> and (c) the Colonel view the labyrinth?  How is this important in light of the information you have on the labyrinth as a symbol?</a:t>
            </a:r>
          </a:p>
        </p:txBody>
      </p:sp>
      <p:sp>
        <p:nvSpPr>
          <p:cNvPr id="2" name="Title 1"/>
          <p:cNvSpPr>
            <a:spLocks noGrp="1"/>
          </p:cNvSpPr>
          <p:nvPr>
            <p:ph type="title"/>
          </p:nvPr>
        </p:nvSpPr>
        <p:spPr/>
        <p:txBody>
          <a:bodyPr/>
          <a:lstStyle/>
          <a:p>
            <a:r>
              <a:rPr lang="en-NZ" dirty="0" smtClean="0"/>
              <a:t>Symbolism – Labyrinth</a:t>
            </a:r>
            <a:endParaRPr lang="en-NZ" dirty="0"/>
          </a:p>
        </p:txBody>
      </p:sp>
    </p:spTree>
  </p:cSld>
  <p:clrMapOvr>
    <a:masterClrMapping/>
  </p:clrMapOvr>
  <p:transition>
    <p:randomBar dir="vert"/>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p>
        </p:txBody>
      </p:sp>
      <p:sp>
        <p:nvSpPr>
          <p:cNvPr id="3" name="Title 2"/>
          <p:cNvSpPr>
            <a:spLocks noGrp="1"/>
          </p:cNvSpPr>
          <p:nvPr>
            <p:ph type="title"/>
          </p:nvPr>
        </p:nvSpPr>
        <p:spPr/>
        <p:txBody>
          <a:bodyPr/>
          <a:lstStyle/>
          <a:p>
            <a:r>
              <a:rPr dirty="0" smtClean="0"/>
              <a:t>Aspects of a Novel Diagram</a:t>
            </a:r>
            <a:r>
              <a:rPr lang="en-US" dirty="0" smtClean="0"/>
              <a:t> - Recap</a:t>
            </a:r>
            <a:endParaRPr lang="en-US" dirty="0"/>
          </a:p>
        </p:txBody>
      </p:sp>
      <p:sp>
        <p:nvSpPr>
          <p:cNvPr id="336898" name="Text Box 2"/>
          <p:cNvSpPr txBox="1">
            <a:spLocks noChangeArrowheads="1"/>
          </p:cNvSpPr>
          <p:nvPr/>
        </p:nvSpPr>
        <p:spPr bwMode="auto">
          <a:xfrm>
            <a:off x="2743200" y="1371600"/>
            <a:ext cx="2286000" cy="9906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bg1"/>
                </a:solidFill>
                <a:effectLst/>
                <a:latin typeface="Cambria" pitchFamily="-65" charset="0"/>
                <a:ea typeface="Times New Roman" pitchFamily="-65" charset="0"/>
              </a:rPr>
              <a:t>PLOT</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err="1">
                <a:ln>
                  <a:noFill/>
                </a:ln>
                <a:solidFill>
                  <a:schemeClr val="bg1"/>
                </a:solidFill>
                <a:effectLst/>
                <a:latin typeface="Wingdings" pitchFamily="-65" charset="2"/>
                <a:ea typeface="Times New Roman" pitchFamily="-65" charset="0"/>
                <a:sym typeface="Wingdings" pitchFamily="-65" charset="2"/>
              </a:rPr>
              <a:t></a:t>
            </a:r>
            <a:r>
              <a:rPr kumimoji="0" lang="en-US" sz="1200" b="0" i="0" u="none" strike="noStrike" cap="none" normalizeH="0" baseline="0" dirty="0" err="1">
                <a:ln>
                  <a:noFill/>
                </a:ln>
                <a:solidFill>
                  <a:schemeClr val="bg1"/>
                </a:solidFill>
                <a:effectLst/>
                <a:latin typeface="Cambria" pitchFamily="-65" charset="0"/>
                <a:ea typeface="Times New Roman" pitchFamily="-65" charset="0"/>
              </a:rPr>
              <a:t>The</a:t>
            </a:r>
            <a:r>
              <a:rPr kumimoji="0" lang="en-US" sz="1200" b="0" i="0" u="none" strike="noStrike" cap="none" normalizeH="0" baseline="0" dirty="0">
                <a:ln>
                  <a:noFill/>
                </a:ln>
                <a:solidFill>
                  <a:schemeClr val="bg1"/>
                </a:solidFill>
                <a:effectLst/>
                <a:latin typeface="Cambria" pitchFamily="-65" charset="0"/>
                <a:ea typeface="Times New Roman" pitchFamily="-65" charset="0"/>
              </a:rPr>
              <a:t> story or narrative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err="1">
                <a:ln>
                  <a:noFill/>
                </a:ln>
                <a:solidFill>
                  <a:schemeClr val="bg1"/>
                </a:solidFill>
                <a:effectLst/>
                <a:latin typeface="Wingdings" pitchFamily="-65" charset="2"/>
                <a:ea typeface="Times New Roman" pitchFamily="-65" charset="0"/>
                <a:sym typeface="Wingdings" pitchFamily="-65" charset="2"/>
              </a:rPr>
              <a:t></a:t>
            </a:r>
            <a:r>
              <a:rPr kumimoji="0" lang="en-US" sz="1200" b="0" i="0" u="none" strike="noStrike" cap="none" normalizeH="0" baseline="0" dirty="0" err="1">
                <a:ln>
                  <a:noFill/>
                </a:ln>
                <a:solidFill>
                  <a:schemeClr val="bg1"/>
                </a:solidFill>
                <a:effectLst/>
                <a:latin typeface="Cambria" pitchFamily="-65" charset="0"/>
                <a:ea typeface="Times New Roman" pitchFamily="-65" charset="0"/>
              </a:rPr>
              <a:t>There</a:t>
            </a:r>
            <a:r>
              <a:rPr kumimoji="0" lang="en-US" sz="1200" b="0" i="0" u="none" strike="noStrike" cap="none" normalizeH="0" baseline="0" dirty="0">
                <a:ln>
                  <a:noFill/>
                </a:ln>
                <a:solidFill>
                  <a:schemeClr val="bg1"/>
                </a:solidFill>
                <a:effectLst/>
                <a:latin typeface="Cambria" pitchFamily="-65" charset="0"/>
                <a:ea typeface="Times New Roman" pitchFamily="-65" charset="0"/>
              </a:rPr>
              <a:t> may be a main plot and one or more sub-plots</a:t>
            </a:r>
          </a:p>
        </p:txBody>
      </p:sp>
      <p:sp>
        <p:nvSpPr>
          <p:cNvPr id="336899" name="Text Box 3"/>
          <p:cNvSpPr txBox="1">
            <a:spLocks noChangeArrowheads="1"/>
          </p:cNvSpPr>
          <p:nvPr/>
        </p:nvSpPr>
        <p:spPr bwMode="auto">
          <a:xfrm>
            <a:off x="4953000" y="4267200"/>
            <a:ext cx="1600200" cy="12573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rgbClr val="000000"/>
                </a:solidFill>
                <a:effectLst/>
                <a:latin typeface="Cambria" pitchFamily="-65" charset="0"/>
                <a:ea typeface="Times New Roman" pitchFamily="-65" charset="0"/>
              </a:rPr>
              <a:t>THEMES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err="1">
                <a:ln>
                  <a:noFill/>
                </a:ln>
                <a:solidFill>
                  <a:srgbClr val="000000"/>
                </a:solidFill>
                <a:effectLst/>
                <a:latin typeface="Wingdings" pitchFamily="-65" charset="2"/>
                <a:ea typeface="Times New Roman" pitchFamily="-65" charset="0"/>
                <a:sym typeface="Wingdings" pitchFamily="-65" charset="2"/>
              </a:rPr>
              <a:t></a:t>
            </a:r>
            <a:r>
              <a:rPr kumimoji="0" lang="en-US" sz="1200" b="0" i="0" u="none" strike="noStrike" cap="none" normalizeH="0" baseline="0" dirty="0" err="1">
                <a:ln>
                  <a:noFill/>
                </a:ln>
                <a:solidFill>
                  <a:srgbClr val="000000"/>
                </a:solidFill>
                <a:effectLst/>
                <a:latin typeface="Cambria" pitchFamily="-65" charset="0"/>
                <a:ea typeface="Times New Roman" pitchFamily="-65" charset="0"/>
              </a:rPr>
              <a:t>The</a:t>
            </a:r>
            <a:r>
              <a:rPr kumimoji="0" lang="en-US" sz="1200" b="0" i="0" u="none" strike="noStrike" cap="none" normalizeH="0" baseline="0" dirty="0">
                <a:ln>
                  <a:noFill/>
                </a:ln>
                <a:solidFill>
                  <a:srgbClr val="000000"/>
                </a:solidFill>
                <a:effectLst/>
                <a:latin typeface="Cambria" pitchFamily="-65" charset="0"/>
                <a:ea typeface="Times New Roman" pitchFamily="-65" charset="0"/>
              </a:rPr>
              <a:t> ideas the novel explores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err="1">
                <a:ln>
                  <a:noFill/>
                </a:ln>
                <a:solidFill>
                  <a:srgbClr val="000000"/>
                </a:solidFill>
                <a:effectLst/>
                <a:latin typeface="Wingdings" pitchFamily="-65" charset="2"/>
                <a:ea typeface="Times New Roman" pitchFamily="-65" charset="0"/>
                <a:sym typeface="Wingdings" pitchFamily="-65" charset="2"/>
              </a:rPr>
              <a:t></a:t>
            </a:r>
            <a:r>
              <a:rPr kumimoji="0" lang="en-US" sz="1200" b="0" i="0" u="none" strike="noStrike" cap="none" normalizeH="0" baseline="0" dirty="0" err="1">
                <a:ln>
                  <a:noFill/>
                </a:ln>
                <a:solidFill>
                  <a:srgbClr val="000000"/>
                </a:solidFill>
                <a:effectLst/>
                <a:latin typeface="Cambria" pitchFamily="-65" charset="0"/>
                <a:ea typeface="Times New Roman" pitchFamily="-65" charset="0"/>
              </a:rPr>
              <a:t>Any</a:t>
            </a:r>
            <a:r>
              <a:rPr kumimoji="0" lang="en-US" sz="1200" b="0" i="0" u="none" strike="noStrike" cap="none" normalizeH="0" baseline="0" dirty="0">
                <a:ln>
                  <a:noFill/>
                </a:ln>
                <a:solidFill>
                  <a:srgbClr val="000000"/>
                </a:solidFill>
                <a:effectLst/>
                <a:latin typeface="Cambria" pitchFamily="-65" charset="0"/>
                <a:ea typeface="Times New Roman" pitchFamily="-65" charset="0"/>
              </a:rPr>
              <a:t> ‘messages’ suggested</a:t>
            </a:r>
          </a:p>
        </p:txBody>
      </p:sp>
      <p:sp>
        <p:nvSpPr>
          <p:cNvPr id="336900" name="Text Box 4"/>
          <p:cNvSpPr txBox="1">
            <a:spLocks noChangeArrowheads="1"/>
          </p:cNvSpPr>
          <p:nvPr/>
        </p:nvSpPr>
        <p:spPr bwMode="auto">
          <a:xfrm>
            <a:off x="1047750" y="2713038"/>
            <a:ext cx="1714500" cy="9445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rgbClr val="000000"/>
                </a:solidFill>
                <a:effectLst/>
                <a:latin typeface="Cambria" pitchFamily="-65" charset="0"/>
                <a:ea typeface="Times New Roman" pitchFamily="-65" charset="0"/>
              </a:rPr>
              <a:t>SETTING</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err="1">
                <a:ln>
                  <a:noFill/>
                </a:ln>
                <a:solidFill>
                  <a:srgbClr val="000000"/>
                </a:solidFill>
                <a:effectLst/>
                <a:latin typeface="Wingdings" pitchFamily="-65" charset="2"/>
                <a:ea typeface="Times New Roman" pitchFamily="-65" charset="0"/>
                <a:sym typeface="Wingdings" pitchFamily="-65" charset="2"/>
              </a:rPr>
              <a:t></a:t>
            </a:r>
            <a:r>
              <a:rPr kumimoji="0" lang="en-US" sz="1200" b="0" i="0" u="none" strike="noStrike" cap="none" normalizeH="0" baseline="0" dirty="0" err="1">
                <a:ln>
                  <a:noFill/>
                </a:ln>
                <a:solidFill>
                  <a:srgbClr val="000000"/>
                </a:solidFill>
                <a:effectLst/>
                <a:latin typeface="Cambria" pitchFamily="-65" charset="0"/>
                <a:ea typeface="Times New Roman" pitchFamily="-65" charset="0"/>
              </a:rPr>
              <a:t>In</a:t>
            </a:r>
            <a:r>
              <a:rPr kumimoji="0" lang="en-US" sz="1200" b="0" i="0" u="none" strike="noStrike" cap="none" normalizeH="0" baseline="0" dirty="0">
                <a:ln>
                  <a:noFill/>
                </a:ln>
                <a:solidFill>
                  <a:srgbClr val="000000"/>
                </a:solidFill>
                <a:effectLst/>
                <a:latin typeface="Cambria" pitchFamily="-65" charset="0"/>
                <a:ea typeface="Times New Roman" pitchFamily="-65" charset="0"/>
              </a:rPr>
              <a:t> time = when</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err="1">
                <a:ln>
                  <a:noFill/>
                </a:ln>
                <a:solidFill>
                  <a:srgbClr val="000000"/>
                </a:solidFill>
                <a:effectLst/>
                <a:latin typeface="Wingdings" pitchFamily="-65" charset="2"/>
                <a:ea typeface="Times New Roman" pitchFamily="-65" charset="0"/>
                <a:sym typeface="Wingdings" pitchFamily="-65" charset="2"/>
              </a:rPr>
              <a:t></a:t>
            </a:r>
            <a:r>
              <a:rPr kumimoji="0" lang="en-US" sz="1200" b="0" i="0" u="none" strike="noStrike" cap="none" normalizeH="0" baseline="0" dirty="0" err="1">
                <a:ln>
                  <a:noFill/>
                </a:ln>
                <a:solidFill>
                  <a:srgbClr val="000000"/>
                </a:solidFill>
                <a:effectLst/>
                <a:latin typeface="Cambria" pitchFamily="-65" charset="0"/>
                <a:ea typeface="Times New Roman" pitchFamily="-65" charset="0"/>
              </a:rPr>
              <a:t>In</a:t>
            </a:r>
            <a:r>
              <a:rPr kumimoji="0" lang="en-US" sz="1200" b="0" i="0" u="none" strike="noStrike" cap="none" normalizeH="0" baseline="0" dirty="0">
                <a:ln>
                  <a:noFill/>
                </a:ln>
                <a:solidFill>
                  <a:srgbClr val="000000"/>
                </a:solidFill>
                <a:effectLst/>
                <a:latin typeface="Cambria" pitchFamily="-65" charset="0"/>
                <a:ea typeface="Times New Roman" pitchFamily="-65" charset="0"/>
              </a:rPr>
              <a:t> place = where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err="1">
                <a:ln>
                  <a:noFill/>
                </a:ln>
                <a:solidFill>
                  <a:srgbClr val="000000"/>
                </a:solidFill>
                <a:effectLst/>
                <a:latin typeface="Wingdings" pitchFamily="-65" charset="2"/>
                <a:ea typeface="Times New Roman" pitchFamily="-65" charset="0"/>
                <a:sym typeface="Wingdings" pitchFamily="-65" charset="2"/>
              </a:rPr>
              <a:t></a:t>
            </a:r>
            <a:r>
              <a:rPr kumimoji="0" lang="en-US" sz="1200" b="0" i="0" u="none" strike="noStrike" cap="none" normalizeH="0" baseline="0" dirty="0" err="1">
                <a:ln>
                  <a:noFill/>
                </a:ln>
                <a:solidFill>
                  <a:srgbClr val="000000"/>
                </a:solidFill>
                <a:effectLst/>
                <a:latin typeface="Cambria" pitchFamily="-65" charset="0"/>
                <a:ea typeface="Times New Roman" pitchFamily="-65" charset="0"/>
              </a:rPr>
              <a:t>In</a:t>
            </a:r>
            <a:r>
              <a:rPr kumimoji="0" lang="en-US" sz="1200" b="0" i="0" u="none" strike="noStrike" cap="none" normalizeH="0" baseline="0" dirty="0">
                <a:ln>
                  <a:noFill/>
                </a:ln>
                <a:solidFill>
                  <a:srgbClr val="000000"/>
                </a:solidFill>
                <a:effectLst/>
                <a:latin typeface="Cambria" pitchFamily="-65" charset="0"/>
                <a:ea typeface="Times New Roman" pitchFamily="-65" charset="0"/>
              </a:rPr>
              <a:t> society = who</a:t>
            </a:r>
          </a:p>
        </p:txBody>
      </p:sp>
      <p:sp>
        <p:nvSpPr>
          <p:cNvPr id="336901" name="Text Box 5"/>
          <p:cNvSpPr txBox="1">
            <a:spLocks noChangeArrowheads="1"/>
          </p:cNvSpPr>
          <p:nvPr/>
        </p:nvSpPr>
        <p:spPr bwMode="auto">
          <a:xfrm>
            <a:off x="4953000" y="2713038"/>
            <a:ext cx="1828800" cy="99853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rgbClr val="000000"/>
                </a:solidFill>
                <a:effectLst/>
                <a:latin typeface="Cambria" pitchFamily="-65" charset="0"/>
                <a:ea typeface="Times New Roman" pitchFamily="-65" charset="0"/>
              </a:rPr>
              <a:t>CHARACTERS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err="1">
                <a:ln>
                  <a:noFill/>
                </a:ln>
                <a:solidFill>
                  <a:srgbClr val="000000"/>
                </a:solidFill>
                <a:effectLst/>
                <a:latin typeface="Wingdings" pitchFamily="-65" charset="2"/>
                <a:ea typeface="Times New Roman" pitchFamily="-65" charset="0"/>
                <a:sym typeface="Wingdings" pitchFamily="-65" charset="2"/>
              </a:rPr>
              <a:t></a:t>
            </a:r>
            <a:r>
              <a:rPr kumimoji="0" lang="en-US" sz="1200" b="0" i="0" u="none" strike="noStrike" cap="none" normalizeH="0" baseline="0" dirty="0" err="1">
                <a:ln>
                  <a:noFill/>
                </a:ln>
                <a:solidFill>
                  <a:srgbClr val="000000"/>
                </a:solidFill>
                <a:effectLst/>
                <a:latin typeface="Cambria" pitchFamily="-65" charset="0"/>
                <a:ea typeface="Times New Roman" pitchFamily="-65" charset="0"/>
              </a:rPr>
              <a:t>Main</a:t>
            </a:r>
            <a:r>
              <a:rPr kumimoji="0" lang="en-US" sz="1200" b="0" i="0" u="none" strike="noStrike" cap="none" normalizeH="0" baseline="0" dirty="0">
                <a:ln>
                  <a:noFill/>
                </a:ln>
                <a:solidFill>
                  <a:srgbClr val="000000"/>
                </a:solidFill>
                <a:effectLst/>
                <a:latin typeface="Cambria" pitchFamily="-65" charset="0"/>
                <a:ea typeface="Times New Roman" pitchFamily="-65" charset="0"/>
              </a:rPr>
              <a:t> characters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err="1">
                <a:ln>
                  <a:noFill/>
                </a:ln>
                <a:solidFill>
                  <a:srgbClr val="000000"/>
                </a:solidFill>
                <a:effectLst/>
                <a:latin typeface="Wingdings" pitchFamily="-65" charset="2"/>
                <a:ea typeface="Times New Roman" pitchFamily="-65" charset="0"/>
                <a:sym typeface="Wingdings" pitchFamily="-65" charset="2"/>
              </a:rPr>
              <a:t></a:t>
            </a:r>
            <a:r>
              <a:rPr kumimoji="0" lang="en-US" sz="1200" b="0" i="0" u="none" strike="noStrike" cap="none" normalizeH="0" baseline="0" dirty="0" err="1">
                <a:ln>
                  <a:noFill/>
                </a:ln>
                <a:solidFill>
                  <a:srgbClr val="000000"/>
                </a:solidFill>
                <a:effectLst/>
                <a:latin typeface="Cambria" pitchFamily="-65" charset="0"/>
                <a:ea typeface="Times New Roman" pitchFamily="-65" charset="0"/>
              </a:rPr>
              <a:t>Minor</a:t>
            </a:r>
            <a:r>
              <a:rPr kumimoji="0" lang="en-US" sz="1200" b="0" i="0" u="none" strike="noStrike" cap="none" normalizeH="0" baseline="0" dirty="0">
                <a:ln>
                  <a:noFill/>
                </a:ln>
                <a:solidFill>
                  <a:srgbClr val="000000"/>
                </a:solidFill>
                <a:effectLst/>
                <a:latin typeface="Cambria" pitchFamily="-65" charset="0"/>
                <a:ea typeface="Times New Roman" pitchFamily="-65" charset="0"/>
              </a:rPr>
              <a:t> characters</a:t>
            </a:r>
          </a:p>
        </p:txBody>
      </p:sp>
      <p:sp>
        <p:nvSpPr>
          <p:cNvPr id="336902" name="Text Box 6"/>
          <p:cNvSpPr txBox="1">
            <a:spLocks noChangeArrowheads="1"/>
          </p:cNvSpPr>
          <p:nvPr/>
        </p:nvSpPr>
        <p:spPr bwMode="auto">
          <a:xfrm>
            <a:off x="3200400" y="3124200"/>
            <a:ext cx="1257300" cy="7620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mbria" pitchFamily="-65" charset="0"/>
                <a:ea typeface="Times New Roman" pitchFamily="-65" charset="0"/>
              </a:rPr>
              <a:t>Looking</a:t>
            </a:r>
            <a:r>
              <a:rPr kumimoji="0" lang="en-US" sz="1800" b="0" i="0" u="none" strike="noStrike" cap="none" normalizeH="0" dirty="0" smtClean="0">
                <a:ln>
                  <a:noFill/>
                </a:ln>
                <a:solidFill>
                  <a:srgbClr val="000000"/>
                </a:solidFill>
                <a:effectLst/>
                <a:latin typeface="Cambria" pitchFamily="-65" charset="0"/>
                <a:ea typeface="Times New Roman" pitchFamily="-65" charset="0"/>
              </a:rPr>
              <a:t> </a:t>
            </a:r>
            <a:r>
              <a:rPr kumimoji="0" lang="en-US" sz="1800" b="0" i="0" u="none" strike="noStrike" cap="none" normalizeH="0" baseline="0" dirty="0" smtClean="0">
                <a:ln>
                  <a:noFill/>
                </a:ln>
                <a:solidFill>
                  <a:srgbClr val="000000"/>
                </a:solidFill>
                <a:effectLst/>
                <a:latin typeface="Cambria" pitchFamily="-65" charset="0"/>
                <a:ea typeface="Times New Roman" pitchFamily="-65" charset="0"/>
              </a:rPr>
              <a:t>for Alaska</a:t>
            </a:r>
            <a:endParaRPr kumimoji="0" lang="en-US" sz="1800" b="0" i="0" u="none" strike="noStrike" cap="none" normalizeH="0" baseline="0" dirty="0">
              <a:ln>
                <a:noFill/>
              </a:ln>
              <a:solidFill>
                <a:srgbClr val="000000"/>
              </a:solidFill>
              <a:effectLst/>
              <a:latin typeface="Cambria" pitchFamily="-65" charset="0"/>
              <a:ea typeface="Times New Roman" pitchFamily="-65" charset="0"/>
            </a:endParaRPr>
          </a:p>
        </p:txBody>
      </p:sp>
      <p:sp>
        <p:nvSpPr>
          <p:cNvPr id="336903" name="Line 7"/>
          <p:cNvSpPr>
            <a:spLocks noChangeShapeType="1"/>
          </p:cNvSpPr>
          <p:nvPr/>
        </p:nvSpPr>
        <p:spPr bwMode="auto">
          <a:xfrm flipH="1" flipV="1">
            <a:off x="3790950" y="2382838"/>
            <a:ext cx="19050" cy="817562"/>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336904" name="Line 8"/>
          <p:cNvSpPr>
            <a:spLocks noChangeShapeType="1"/>
          </p:cNvSpPr>
          <p:nvPr/>
        </p:nvSpPr>
        <p:spPr bwMode="auto">
          <a:xfrm flipV="1">
            <a:off x="4457700" y="3051175"/>
            <a:ext cx="457200" cy="34290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336905" name="Line 9"/>
          <p:cNvSpPr>
            <a:spLocks noChangeShapeType="1"/>
          </p:cNvSpPr>
          <p:nvPr/>
        </p:nvSpPr>
        <p:spPr bwMode="auto">
          <a:xfrm flipH="1" flipV="1">
            <a:off x="2819400" y="3276600"/>
            <a:ext cx="342900" cy="34290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336906" name="Text Box 10"/>
          <p:cNvSpPr txBox="1">
            <a:spLocks noChangeArrowheads="1"/>
          </p:cNvSpPr>
          <p:nvPr/>
        </p:nvSpPr>
        <p:spPr bwMode="auto">
          <a:xfrm>
            <a:off x="914400" y="4419600"/>
            <a:ext cx="1714500" cy="13589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rgbClr val="000000"/>
                </a:solidFill>
                <a:effectLst/>
                <a:latin typeface="Cambria" pitchFamily="-65" charset="0"/>
                <a:ea typeface="Times New Roman" pitchFamily="-65" charset="0"/>
              </a:rPr>
              <a:t>STRUCTURE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err="1">
                <a:ln>
                  <a:noFill/>
                </a:ln>
                <a:solidFill>
                  <a:srgbClr val="000000"/>
                </a:solidFill>
                <a:effectLst/>
                <a:latin typeface="Wingdings" pitchFamily="-65" charset="2"/>
                <a:ea typeface="Times New Roman" pitchFamily="-65" charset="0"/>
                <a:sym typeface="Wingdings" pitchFamily="-65" charset="2"/>
              </a:rPr>
              <a:t></a:t>
            </a:r>
            <a:r>
              <a:rPr kumimoji="0" lang="en-US" sz="1200" b="0" i="0" u="none" strike="noStrike" cap="none" normalizeH="0" baseline="0" dirty="0" err="1">
                <a:ln>
                  <a:noFill/>
                </a:ln>
                <a:solidFill>
                  <a:srgbClr val="000000"/>
                </a:solidFill>
                <a:effectLst/>
                <a:latin typeface="Cambria" pitchFamily="-65" charset="0"/>
                <a:ea typeface="Times New Roman" pitchFamily="-65" charset="0"/>
              </a:rPr>
              <a:t>The</a:t>
            </a:r>
            <a:r>
              <a:rPr kumimoji="0" lang="en-US" sz="1200" b="0" i="0" u="none" strike="noStrike" cap="none" normalizeH="0" baseline="0" dirty="0">
                <a:ln>
                  <a:noFill/>
                </a:ln>
                <a:solidFill>
                  <a:srgbClr val="000000"/>
                </a:solidFill>
                <a:effectLst/>
                <a:latin typeface="Cambria" pitchFamily="-65" charset="0"/>
                <a:ea typeface="Times New Roman" pitchFamily="-65" charset="0"/>
              </a:rPr>
              <a:t> order in which the story is told</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err="1">
                <a:ln>
                  <a:noFill/>
                </a:ln>
                <a:solidFill>
                  <a:srgbClr val="000000"/>
                </a:solidFill>
                <a:effectLst/>
                <a:latin typeface="Wingdings" pitchFamily="-65" charset="2"/>
                <a:ea typeface="Times New Roman" pitchFamily="-65" charset="0"/>
                <a:sym typeface="Wingdings" pitchFamily="-65" charset="2"/>
              </a:rPr>
              <a:t></a:t>
            </a:r>
            <a:r>
              <a:rPr kumimoji="0" lang="en-US" sz="1200" b="0" i="0" u="none" strike="noStrike" cap="none" normalizeH="0" baseline="0" dirty="0" err="1">
                <a:ln>
                  <a:noFill/>
                </a:ln>
                <a:solidFill>
                  <a:srgbClr val="000000"/>
                </a:solidFill>
                <a:effectLst/>
                <a:latin typeface="Cambria" pitchFamily="-65" charset="0"/>
                <a:ea typeface="Times New Roman" pitchFamily="-65" charset="0"/>
              </a:rPr>
              <a:t>Point</a:t>
            </a:r>
            <a:r>
              <a:rPr kumimoji="0" lang="en-US" sz="1200" b="0" i="0" u="none" strike="noStrike" cap="none" normalizeH="0" baseline="0" dirty="0">
                <a:ln>
                  <a:noFill/>
                </a:ln>
                <a:solidFill>
                  <a:srgbClr val="000000"/>
                </a:solidFill>
                <a:effectLst/>
                <a:latin typeface="Cambria" pitchFamily="-65" charset="0"/>
                <a:ea typeface="Times New Roman" pitchFamily="-65" charset="0"/>
              </a:rPr>
              <a:t> of view (who tells the story)</a:t>
            </a:r>
          </a:p>
        </p:txBody>
      </p:sp>
      <p:sp>
        <p:nvSpPr>
          <p:cNvPr id="336907" name="Text Box 11"/>
          <p:cNvSpPr txBox="1">
            <a:spLocks noChangeArrowheads="1"/>
          </p:cNvSpPr>
          <p:nvPr/>
        </p:nvSpPr>
        <p:spPr bwMode="auto">
          <a:xfrm>
            <a:off x="2895600" y="4572000"/>
            <a:ext cx="1828800" cy="15240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rgbClr val="000000"/>
                </a:solidFill>
                <a:effectLst/>
                <a:latin typeface="Cambria" pitchFamily="-65" charset="0"/>
                <a:ea typeface="Times New Roman" pitchFamily="-65" charset="0"/>
              </a:rPr>
              <a:t>STYLE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err="1">
                <a:ln>
                  <a:noFill/>
                </a:ln>
                <a:solidFill>
                  <a:srgbClr val="000000"/>
                </a:solidFill>
                <a:effectLst/>
                <a:latin typeface="Wingdings" pitchFamily="-65" charset="2"/>
                <a:ea typeface="Times New Roman" pitchFamily="-65" charset="0"/>
                <a:sym typeface="Wingdings" pitchFamily="-65" charset="2"/>
              </a:rPr>
              <a:t></a:t>
            </a:r>
            <a:r>
              <a:rPr kumimoji="0" lang="en-US" sz="1200" b="0" i="0" u="none" strike="noStrike" cap="none" normalizeH="0" baseline="0" dirty="0" err="1">
                <a:ln>
                  <a:noFill/>
                </a:ln>
                <a:solidFill>
                  <a:srgbClr val="000000"/>
                </a:solidFill>
                <a:effectLst/>
                <a:latin typeface="Cambria" pitchFamily="-65" charset="0"/>
                <a:ea typeface="Times New Roman" pitchFamily="-65" charset="0"/>
              </a:rPr>
              <a:t>The</a:t>
            </a:r>
            <a:r>
              <a:rPr kumimoji="0" lang="en-US" sz="1200" b="0" i="0" u="none" strike="noStrike" cap="none" normalizeH="0" baseline="0" dirty="0">
                <a:ln>
                  <a:noFill/>
                </a:ln>
                <a:solidFill>
                  <a:srgbClr val="000000"/>
                </a:solidFill>
                <a:effectLst/>
                <a:latin typeface="Cambria" pitchFamily="-65" charset="0"/>
                <a:ea typeface="Times New Roman" pitchFamily="-65" charset="0"/>
              </a:rPr>
              <a:t> choice of words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err="1">
                <a:ln>
                  <a:noFill/>
                </a:ln>
                <a:solidFill>
                  <a:srgbClr val="000000"/>
                </a:solidFill>
                <a:effectLst/>
                <a:latin typeface="Wingdings" pitchFamily="-65" charset="2"/>
                <a:ea typeface="Times New Roman" pitchFamily="-65" charset="0"/>
                <a:sym typeface="Wingdings" pitchFamily="-65" charset="2"/>
              </a:rPr>
              <a:t></a:t>
            </a:r>
            <a:r>
              <a:rPr kumimoji="0" lang="en-US" sz="1200" b="0" i="0" u="none" strike="noStrike" cap="none" normalizeH="0" baseline="0" dirty="0" err="1">
                <a:ln>
                  <a:noFill/>
                </a:ln>
                <a:solidFill>
                  <a:srgbClr val="000000"/>
                </a:solidFill>
                <a:effectLst/>
                <a:latin typeface="Cambria" pitchFamily="-65" charset="0"/>
                <a:ea typeface="Times New Roman" pitchFamily="-65" charset="0"/>
              </a:rPr>
              <a:t>The</a:t>
            </a:r>
            <a:r>
              <a:rPr kumimoji="0" lang="en-US" sz="1200" b="0" i="0" u="none" strike="noStrike" cap="none" normalizeH="0" baseline="0" dirty="0">
                <a:ln>
                  <a:noFill/>
                </a:ln>
                <a:solidFill>
                  <a:srgbClr val="000000"/>
                </a:solidFill>
                <a:effectLst/>
                <a:latin typeface="Cambria" pitchFamily="-65" charset="0"/>
                <a:ea typeface="Times New Roman" pitchFamily="-65" charset="0"/>
              </a:rPr>
              <a:t> way they are arranged</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err="1">
                <a:ln>
                  <a:noFill/>
                </a:ln>
                <a:solidFill>
                  <a:srgbClr val="000000"/>
                </a:solidFill>
                <a:effectLst/>
                <a:latin typeface="Wingdings" pitchFamily="-65" charset="2"/>
                <a:ea typeface="Times New Roman" pitchFamily="-65" charset="0"/>
                <a:sym typeface="Wingdings" pitchFamily="-65" charset="2"/>
              </a:rPr>
              <a:t></a:t>
            </a:r>
            <a:r>
              <a:rPr kumimoji="0" lang="en-US" sz="1200" b="0" i="0" u="none" strike="noStrike" cap="none" normalizeH="0" baseline="0" dirty="0" err="1">
                <a:ln>
                  <a:noFill/>
                </a:ln>
                <a:solidFill>
                  <a:srgbClr val="000000"/>
                </a:solidFill>
                <a:effectLst/>
                <a:latin typeface="Cambria" pitchFamily="-65" charset="0"/>
                <a:ea typeface="Times New Roman" pitchFamily="-65" charset="0"/>
              </a:rPr>
              <a:t>The</a:t>
            </a:r>
            <a:r>
              <a:rPr kumimoji="0" lang="en-US" sz="1200" b="0" i="0" u="none" strike="noStrike" cap="none" normalizeH="0" baseline="0" dirty="0">
                <a:ln>
                  <a:noFill/>
                </a:ln>
                <a:solidFill>
                  <a:srgbClr val="000000"/>
                </a:solidFill>
                <a:effectLst/>
                <a:latin typeface="Cambria" pitchFamily="-65" charset="0"/>
                <a:ea typeface="Times New Roman" pitchFamily="-65" charset="0"/>
              </a:rPr>
              <a:t> use of imagery, symbolism, dialogue, etc</a:t>
            </a:r>
          </a:p>
        </p:txBody>
      </p:sp>
      <p:sp>
        <p:nvSpPr>
          <p:cNvPr id="336908" name="Line 12"/>
          <p:cNvSpPr>
            <a:spLocks noChangeShapeType="1"/>
          </p:cNvSpPr>
          <p:nvPr/>
        </p:nvSpPr>
        <p:spPr bwMode="auto">
          <a:xfrm>
            <a:off x="3810000" y="3962400"/>
            <a:ext cx="19050" cy="59690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336909" name="Line 13"/>
          <p:cNvSpPr>
            <a:spLocks noChangeShapeType="1"/>
          </p:cNvSpPr>
          <p:nvPr/>
        </p:nvSpPr>
        <p:spPr bwMode="auto">
          <a:xfrm>
            <a:off x="4419600" y="3886200"/>
            <a:ext cx="533400" cy="60960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336910" name="Line 14"/>
          <p:cNvSpPr>
            <a:spLocks noChangeShapeType="1"/>
          </p:cNvSpPr>
          <p:nvPr/>
        </p:nvSpPr>
        <p:spPr bwMode="auto">
          <a:xfrm flipH="1">
            <a:off x="2743200" y="3886200"/>
            <a:ext cx="457200" cy="45720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ransition>
    <p:randomBar dir="vert"/>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Title 2"/>
          <p:cNvSpPr>
            <a:spLocks noGrp="1"/>
          </p:cNvSpPr>
          <p:nvPr>
            <p:ph type="title"/>
          </p:nvPr>
        </p:nvSpPr>
        <p:spPr/>
        <p:txBody>
          <a:bodyPr/>
          <a:lstStyle/>
          <a:p>
            <a:r>
              <a:rPr lang="en-US" dirty="0" smtClean="0"/>
              <a:t>NCEA – Essay Topics</a:t>
            </a:r>
            <a:endParaRPr lang="en-US" dirty="0"/>
          </a:p>
        </p:txBody>
      </p:sp>
    </p:spTree>
  </p:cSld>
  <p:clrMapOvr>
    <a:masterClrMapping/>
  </p:clrMapOvr>
  <p:transition>
    <p:randomBar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marL="514350" indent="-514350">
              <a:buFont typeface="+mj-lt"/>
              <a:buAutoNum type="arabicPeriod"/>
            </a:pPr>
            <a:r>
              <a:rPr lang="en-NZ" dirty="0" smtClean="0"/>
              <a:t>When </a:t>
            </a:r>
            <a:r>
              <a:rPr lang="en-NZ" dirty="0" err="1" smtClean="0"/>
              <a:t>Pudge</a:t>
            </a:r>
            <a:r>
              <a:rPr lang="en-NZ" dirty="0" smtClean="0"/>
              <a:t> meets Alaska she is telling ‘the best story’.  What does the content of this story show us about Alaska?</a:t>
            </a:r>
          </a:p>
          <a:p>
            <a:pPr marL="514350" indent="-514350">
              <a:buFont typeface="+mj-lt"/>
              <a:buAutoNum type="arabicPeriod"/>
            </a:pPr>
            <a:r>
              <a:rPr lang="en-NZ" dirty="0" smtClean="0"/>
              <a:t>What does she do to </a:t>
            </a:r>
            <a:r>
              <a:rPr lang="en-NZ" dirty="0" err="1" smtClean="0"/>
              <a:t>Pudge</a:t>
            </a:r>
            <a:r>
              <a:rPr lang="en-NZ" dirty="0" smtClean="0"/>
              <a:t> that puts him further in awe of her?</a:t>
            </a:r>
          </a:p>
          <a:p>
            <a:pPr marL="514350" indent="-514350">
              <a:buFont typeface="+mj-lt"/>
              <a:buAutoNum type="arabicPeriod"/>
            </a:pPr>
            <a:r>
              <a:rPr lang="en-NZ" dirty="0" smtClean="0"/>
              <a:t>Why does he buy the cigarettes?</a:t>
            </a:r>
          </a:p>
          <a:p>
            <a:pPr marL="514350" indent="-514350">
              <a:buFont typeface="+mj-lt"/>
              <a:buAutoNum type="arabicPeriod"/>
            </a:pPr>
            <a:r>
              <a:rPr lang="en-NZ" dirty="0" smtClean="0"/>
              <a:t>What is the symbolic significance of the swan on the lake?</a:t>
            </a:r>
          </a:p>
          <a:p>
            <a:pPr marL="514350" indent="-514350">
              <a:buFont typeface="+mj-lt"/>
              <a:buAutoNum type="arabicPeriod"/>
            </a:pPr>
            <a:r>
              <a:rPr lang="en-NZ" dirty="0" smtClean="0"/>
              <a:t>Describe the students’ view of the Eagle.  How could this be seen to be symbolic also?</a:t>
            </a:r>
          </a:p>
          <a:p>
            <a:endParaRPr lang="en-NZ" dirty="0" smtClean="0"/>
          </a:p>
          <a:p>
            <a:pPr>
              <a:buNone/>
            </a:pPr>
            <a:r>
              <a:rPr lang="en-NZ" dirty="0" smtClean="0"/>
              <a:t>For each question please supply at least one quote</a:t>
            </a:r>
          </a:p>
          <a:p>
            <a:pPr>
              <a:buNone/>
            </a:pPr>
            <a:r>
              <a:rPr lang="en-NZ" dirty="0" smtClean="0"/>
              <a:t>to back up your observation.</a:t>
            </a:r>
            <a:endParaRPr lang="en-NZ" dirty="0"/>
          </a:p>
        </p:txBody>
      </p:sp>
      <p:sp>
        <p:nvSpPr>
          <p:cNvPr id="2" name="Title 1"/>
          <p:cNvSpPr>
            <a:spLocks noGrp="1"/>
          </p:cNvSpPr>
          <p:nvPr>
            <p:ph type="title"/>
          </p:nvPr>
        </p:nvSpPr>
        <p:spPr/>
        <p:txBody>
          <a:bodyPr>
            <a:normAutofit/>
          </a:bodyPr>
          <a:lstStyle/>
          <a:p>
            <a:r>
              <a:rPr lang="en-NZ" dirty="0" smtClean="0"/>
              <a:t>When Miles and Alaska meet…</a:t>
            </a:r>
            <a:endParaRPr lang="en-NZ" dirty="0"/>
          </a:p>
        </p:txBody>
      </p:sp>
    </p:spTree>
  </p:cSld>
  <p:clrMapOvr>
    <a:masterClrMapping/>
  </p:clrMapOvr>
  <p:transition>
    <p:randomBar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marL="514350" indent="-514350">
              <a:buFont typeface="+mj-lt"/>
              <a:buAutoNum type="arabicPeriod"/>
            </a:pPr>
            <a:r>
              <a:rPr lang="en-NZ" dirty="0" smtClean="0"/>
              <a:t>Story revolves around ‘boob honking’.  Alaska is filling The Colonel in on a boy who tried it on with her over summer vacation.  Content of story shows:</a:t>
            </a:r>
          </a:p>
          <a:p>
            <a:endParaRPr lang="en-NZ" dirty="0" smtClean="0"/>
          </a:p>
          <a:p>
            <a:r>
              <a:rPr lang="en-NZ" dirty="0" smtClean="0"/>
              <a:t>Her experience</a:t>
            </a:r>
          </a:p>
          <a:p>
            <a:r>
              <a:rPr lang="en-NZ" dirty="0" smtClean="0"/>
              <a:t>Her allure and attractiveness</a:t>
            </a:r>
          </a:p>
          <a:p>
            <a:r>
              <a:rPr lang="en-NZ" dirty="0" smtClean="0"/>
              <a:t>Her ‘couldn’t care less’ attitude</a:t>
            </a:r>
          </a:p>
          <a:p>
            <a:r>
              <a:rPr lang="en-NZ" dirty="0" smtClean="0"/>
              <a:t>Her ability to story tell</a:t>
            </a:r>
          </a:p>
          <a:p>
            <a:r>
              <a:rPr lang="en-NZ" dirty="0" smtClean="0"/>
              <a:t>Her humour</a:t>
            </a:r>
          </a:p>
          <a:p>
            <a:endParaRPr lang="en-NZ" dirty="0" smtClean="0"/>
          </a:p>
          <a:p>
            <a:pPr>
              <a:buNone/>
            </a:pPr>
            <a:r>
              <a:rPr lang="en-NZ" dirty="0" smtClean="0"/>
              <a:t>	“The first thing I thought was, </a:t>
            </a:r>
            <a:r>
              <a:rPr lang="en-NZ" i="1" dirty="0" smtClean="0"/>
              <a:t>OK, how do I extricate this claw from my boob before it leaves permanent marks?  </a:t>
            </a:r>
            <a:r>
              <a:rPr lang="en-NZ" dirty="0" smtClean="0"/>
              <a:t>And the second thing I thought was </a:t>
            </a:r>
            <a:r>
              <a:rPr lang="en-NZ" i="1" dirty="0" smtClean="0"/>
              <a:t>God, I can’t wait to tell Takumi and the Colonel.”</a:t>
            </a:r>
          </a:p>
        </p:txBody>
      </p:sp>
      <p:sp>
        <p:nvSpPr>
          <p:cNvPr id="2" name="Title 1"/>
          <p:cNvSpPr>
            <a:spLocks noGrp="1"/>
          </p:cNvSpPr>
          <p:nvPr>
            <p:ph type="title"/>
          </p:nvPr>
        </p:nvSpPr>
        <p:spPr/>
        <p:txBody>
          <a:bodyPr>
            <a:normAutofit fontScale="90000"/>
          </a:bodyPr>
          <a:lstStyle/>
          <a:p>
            <a:r>
              <a:rPr lang="en-NZ" dirty="0" smtClean="0"/>
              <a:t>When Miles and Alaska meet (the analysis)</a:t>
            </a:r>
            <a:endParaRPr lang="en-NZ" dirty="0"/>
          </a:p>
        </p:txBody>
      </p:sp>
    </p:spTree>
  </p:cSld>
  <p:clrMapOvr>
    <a:masterClrMapping/>
  </p:clrMapOvr>
  <p:transition>
    <p:randomBar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pPr marL="514350" indent="-514350">
              <a:buFont typeface="+mj-lt"/>
              <a:buAutoNum type="arabicPeriod" startAt="2"/>
            </a:pPr>
            <a:r>
              <a:rPr lang="en-NZ" dirty="0" smtClean="0"/>
              <a:t>Pulls down his pants – “She walked over to me with her hand extended, then made a quick move downwards at the last moment and pulled down my shorts”.  Shows her extreme confidence and flirtation.  </a:t>
            </a:r>
          </a:p>
          <a:p>
            <a:pPr marL="514350" indent="-514350">
              <a:buFont typeface="+mj-lt"/>
              <a:buAutoNum type="arabicPeriod" startAt="2"/>
            </a:pPr>
            <a:endParaRPr lang="en-NZ" dirty="0" smtClean="0"/>
          </a:p>
          <a:p>
            <a:pPr marL="514350" indent="-514350">
              <a:buFont typeface="+mj-lt"/>
              <a:buAutoNum type="arabicPeriod" startAt="2"/>
            </a:pPr>
            <a:r>
              <a:rPr lang="en-NZ" dirty="0" err="1" smtClean="0"/>
              <a:t>Pudge</a:t>
            </a:r>
            <a:r>
              <a:rPr lang="en-NZ" dirty="0" smtClean="0"/>
              <a:t> buys the cigarettes to show that he can be a part of Alaska and the Colonel’s crowd.  A certain amount of peer pressure was probably involved, with </a:t>
            </a:r>
            <a:r>
              <a:rPr lang="en-NZ" dirty="0" err="1" smtClean="0"/>
              <a:t>Pudge</a:t>
            </a:r>
            <a:r>
              <a:rPr lang="en-NZ" dirty="0" smtClean="0"/>
              <a:t> worried about ‘fitting in’ and making friends.  “The Colonel talked me into paying five dollars for a pack of Marlboro Lights I had no intention of ever smoking.”  </a:t>
            </a:r>
            <a:endParaRPr lang="en-NZ" dirty="0"/>
          </a:p>
        </p:txBody>
      </p:sp>
      <p:sp>
        <p:nvSpPr>
          <p:cNvPr id="2" name="Title 1"/>
          <p:cNvSpPr>
            <a:spLocks noGrp="1"/>
          </p:cNvSpPr>
          <p:nvPr>
            <p:ph type="title"/>
          </p:nvPr>
        </p:nvSpPr>
        <p:spPr/>
        <p:txBody>
          <a:bodyPr>
            <a:normAutofit fontScale="90000"/>
          </a:bodyPr>
          <a:lstStyle/>
          <a:p>
            <a:r>
              <a:rPr lang="en-NZ" dirty="0" smtClean="0"/>
              <a:t>When Miles and Alaska meet (the analysis)</a:t>
            </a:r>
            <a:endParaRPr lang="en-NZ" dirty="0"/>
          </a:p>
        </p:txBody>
      </p:sp>
    </p:spTree>
  </p:cSld>
  <p:clrMapOvr>
    <a:masterClrMapping/>
  </p:clrMapOvr>
  <p:transition>
    <p:randomBar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pPr marL="514350" indent="-514350"/>
            <a:r>
              <a:rPr lang="en-NZ" sz="1600" dirty="0" smtClean="0"/>
              <a:t>The swan = symbolic of Alaska; beautiful yet very dangerous.</a:t>
            </a:r>
          </a:p>
          <a:p>
            <a:pPr marL="514350" indent="-514350"/>
            <a:r>
              <a:rPr lang="en-NZ" sz="1600" dirty="0" smtClean="0"/>
              <a:t>This is alluded to later on in the novel when Miles has a very violent encounter with the swan.</a:t>
            </a:r>
          </a:p>
          <a:p>
            <a:pPr marL="514350" indent="-514350"/>
            <a:r>
              <a:rPr lang="en-NZ" sz="1600" dirty="0" smtClean="0"/>
              <a:t>“That swan is the spawn of Satan.  Never get closer to it than we are now…it has some issues with people.  It was abused or something.  It’ll rip you to pieces.”</a:t>
            </a:r>
          </a:p>
          <a:p>
            <a:pPr marL="514350" indent="-514350"/>
            <a:endParaRPr lang="en-NZ" sz="1600" dirty="0" smtClean="0"/>
          </a:p>
          <a:p>
            <a:pPr marL="514350" indent="-514350"/>
            <a:r>
              <a:rPr lang="en-NZ" sz="1600" dirty="0" smtClean="0"/>
              <a:t>Symbolises Alaska because it represents the idea of something appearing to be beautiful, calm and in control.  However, can also be destructive and angry at any given moment.</a:t>
            </a:r>
          </a:p>
          <a:p>
            <a:pPr marL="514350" indent="-514350"/>
            <a:endParaRPr lang="en-NZ" sz="1600" dirty="0" smtClean="0"/>
          </a:p>
          <a:p>
            <a:pPr marL="514350" indent="-514350"/>
            <a:r>
              <a:rPr lang="en-NZ" sz="1600" dirty="0" smtClean="0"/>
              <a:t>The name “The Eagle” that the Culver Creeks students have coined is symbolic of their headmaster because it represents him ‘stalking his prey’ and being able to see everything.  The Eagle also implies flight and being able to see everything from a birds-eye-view.   </a:t>
            </a:r>
            <a:endParaRPr lang="en-NZ" sz="1600" dirty="0"/>
          </a:p>
        </p:txBody>
      </p:sp>
      <p:sp>
        <p:nvSpPr>
          <p:cNvPr id="2" name="Title 1"/>
          <p:cNvSpPr>
            <a:spLocks noGrp="1"/>
          </p:cNvSpPr>
          <p:nvPr>
            <p:ph type="title"/>
          </p:nvPr>
        </p:nvSpPr>
        <p:spPr/>
        <p:txBody>
          <a:bodyPr>
            <a:normAutofit/>
          </a:bodyPr>
          <a:lstStyle/>
          <a:p>
            <a:r>
              <a:rPr lang="en-NZ" dirty="0" smtClean="0"/>
              <a:t>Symbolism = the swan and the eagle</a:t>
            </a:r>
            <a:endParaRPr lang="en-NZ" dirty="0"/>
          </a:p>
        </p:txBody>
      </p:sp>
    </p:spTree>
  </p:cSld>
  <p:clrMapOvr>
    <a:masterClrMapping/>
  </p:clrMapOvr>
  <p:transition>
    <p:randomBar dir="ver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ヒラギノ角ゴ Pro W3"/>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ヒラギノ角ゴ Pro W3"/>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Paper.thmx</Template>
  <TotalTime>4235</TotalTime>
  <Words>6317</Words>
  <Application>Microsoft Macintosh PowerPoint</Application>
  <PresentationFormat>On-screen Show (4:3)</PresentationFormat>
  <Paragraphs>534</Paragraphs>
  <Slides>56</Slides>
  <Notes>50</Notes>
  <HiddenSlides>0</HiddenSlides>
  <MMClips>0</MMClips>
  <ScaleCrop>false</ScaleCrop>
  <HeadingPairs>
    <vt:vector size="4" baseType="variant">
      <vt:variant>
        <vt:lpstr>Design Template</vt:lpstr>
      </vt:variant>
      <vt:variant>
        <vt:i4>1</vt:i4>
      </vt:variant>
      <vt:variant>
        <vt:lpstr>Slide Titles</vt:lpstr>
      </vt:variant>
      <vt:variant>
        <vt:i4>56</vt:i4>
      </vt:variant>
    </vt:vector>
  </HeadingPairs>
  <TitlesOfParts>
    <vt:vector size="57" baseType="lpstr">
      <vt:lpstr>Paper</vt:lpstr>
      <vt:lpstr>Slide 1</vt:lpstr>
      <vt:lpstr>Level 2 Extended Written Text Study  3 Credits  Externally assessed </vt:lpstr>
      <vt:lpstr>Book cover analysis</vt:lpstr>
      <vt:lpstr>Example analysis</vt:lpstr>
      <vt:lpstr>First chapter…</vt:lpstr>
      <vt:lpstr>When Miles and Alaska meet…</vt:lpstr>
      <vt:lpstr>When Miles and Alaska meet (the analysis)</vt:lpstr>
      <vt:lpstr>When Miles and Alaska meet (the analysis)</vt:lpstr>
      <vt:lpstr>Symbolism = the swan and the eagle</vt:lpstr>
      <vt:lpstr>After reading – first response</vt:lpstr>
      <vt:lpstr>Wide reading response</vt:lpstr>
      <vt:lpstr>Some starters to help you with a personal response:</vt:lpstr>
      <vt:lpstr>Brief summary</vt:lpstr>
      <vt:lpstr>Slide 14</vt:lpstr>
      <vt:lpstr>Discussion questions</vt:lpstr>
      <vt:lpstr>Starter questions Write for at least 10 minutes!</vt:lpstr>
      <vt:lpstr>A quick look at characters &amp; setting before we get into analysis</vt:lpstr>
      <vt:lpstr>Stylistic technique - structure</vt:lpstr>
      <vt:lpstr>Structure…some notes</vt:lpstr>
      <vt:lpstr>Stylistic technique - Contrast</vt:lpstr>
      <vt:lpstr>Post Box Activity</vt:lpstr>
      <vt:lpstr>Discussion Questions</vt:lpstr>
      <vt:lpstr>Character relationships</vt:lpstr>
      <vt:lpstr>Discussion starter:</vt:lpstr>
      <vt:lpstr>Close reading questions – ‘After’</vt:lpstr>
      <vt:lpstr>Miles (Pudge)</vt:lpstr>
      <vt:lpstr>So MILES is…</vt:lpstr>
      <vt:lpstr>Alaska Young</vt:lpstr>
      <vt:lpstr>So ALASKA is…</vt:lpstr>
      <vt:lpstr>The LAST DAY… Alaska’s self-destruction</vt:lpstr>
      <vt:lpstr>Alaska traits</vt:lpstr>
      <vt:lpstr>The Colonel</vt:lpstr>
      <vt:lpstr>So THE COLONEL is…</vt:lpstr>
      <vt:lpstr>Bio Poem structure</vt:lpstr>
      <vt:lpstr>Your task: CHARACTER</vt:lpstr>
      <vt:lpstr>Debate moot topics</vt:lpstr>
      <vt:lpstr>Debate moot topics</vt:lpstr>
      <vt:lpstr>Main themes or ideas in “Looking for Alaska”</vt:lpstr>
      <vt:lpstr>Slide 39</vt:lpstr>
      <vt:lpstr>Theme discussion questions</vt:lpstr>
      <vt:lpstr>Close reading statements</vt:lpstr>
      <vt:lpstr>What are the main themes/ideas</vt:lpstr>
      <vt:lpstr>Stylistic techniques in “Looking for Alaska”</vt:lpstr>
      <vt:lpstr>Style </vt:lpstr>
      <vt:lpstr>Techniques </vt:lpstr>
      <vt:lpstr>Diary format</vt:lpstr>
      <vt:lpstr>Countdown days replaces typical chapter format/Before and After sections</vt:lpstr>
      <vt:lpstr>Miles narrating – first person POV</vt:lpstr>
      <vt:lpstr>Listing</vt:lpstr>
      <vt:lpstr>Short sentences</vt:lpstr>
      <vt:lpstr>Figurative language/imagery</vt:lpstr>
      <vt:lpstr>Coming-of-age genre</vt:lpstr>
      <vt:lpstr>Essay narrative to end</vt:lpstr>
      <vt:lpstr>Symbolism – Labyrinth</vt:lpstr>
      <vt:lpstr>Aspects of a Novel Diagram - Recap</vt:lpstr>
      <vt:lpstr>NCEA – Essay Topics</vt:lpstr>
    </vt:vector>
  </TitlesOfParts>
  <Company>Karamu High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dn</dc:creator>
  <cp:lastModifiedBy>Amy  Price</cp:lastModifiedBy>
  <cp:revision>40</cp:revision>
  <dcterms:created xsi:type="dcterms:W3CDTF">2010-03-11T20:07:20Z</dcterms:created>
  <dcterms:modified xsi:type="dcterms:W3CDTF">2010-03-11T21:54:25Z</dcterms:modified>
</cp:coreProperties>
</file>