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7" r:id="rId1"/>
  </p:sldMasterIdLst>
  <p:sldIdLst>
    <p:sldId id="256" r:id="rId2"/>
    <p:sldId id="262" r:id="rId3"/>
    <p:sldId id="257" r:id="rId4"/>
    <p:sldId id="258" r:id="rId5"/>
    <p:sldId id="260" r:id="rId6"/>
    <p:sldId id="261" r:id="rId7"/>
    <p:sldId id="263" r:id="rId8"/>
    <p:sldId id="265" r:id="rId9"/>
    <p:sldId id="269" r:id="rId10"/>
    <p:sldId id="270" r:id="rId11"/>
    <p:sldId id="272" r:id="rId12"/>
    <p:sldId id="273" r:id="rId13"/>
    <p:sldId id="274" r:id="rId14"/>
    <p:sldId id="276" r:id="rId15"/>
    <p:sldId id="277" r:id="rId16"/>
    <p:sldId id="275" r:id="rId17"/>
    <p:sldId id="278" r:id="rId18"/>
    <p:sldId id="279" r:id="rId19"/>
    <p:sldId id="264" r:id="rId20"/>
    <p:sldId id="266" r:id="rId21"/>
    <p:sldId id="267" r:id="rId22"/>
    <p:sldId id="26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AU"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AU" smtClean="0"/>
              <a:t>Click to edit Master subtitle style</a:t>
            </a:r>
            <a:endParaRPr kumimoji="0" lang="en-US"/>
          </a:p>
        </p:txBody>
      </p:sp>
      <p:sp>
        <p:nvSpPr>
          <p:cNvPr id="4" name="Date Placeholder 3"/>
          <p:cNvSpPr>
            <a:spLocks noGrp="1"/>
          </p:cNvSpPr>
          <p:nvPr>
            <p:ph type="dt" sz="half" idx="10"/>
          </p:nvPr>
        </p:nvSpPr>
        <p:spPr/>
        <p:txBody>
          <a:bodyPr/>
          <a:lstStyle/>
          <a:p>
            <a:fld id="{0B933213-DFC4-7146-AD29-6A944719349D}" type="datetimeFigureOut">
              <a:rPr lang="en-US" smtClean="0"/>
              <a:pPr/>
              <a:t>3/2/10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D1C59-B8FB-4BC6-84FE-FD700C7CFC4F}"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0B933213-DFC4-7146-AD29-6A944719349D}" type="datetimeFigureOut">
              <a:rPr lang="en-US" smtClean="0"/>
              <a:pPr/>
              <a:t>3/2/10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0B933213-DFC4-7146-AD29-6A944719349D}" type="datetimeFigureOut">
              <a:rPr lang="en-US" smtClean="0"/>
              <a:pPr/>
              <a:t>3/2/10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AU"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0B933213-DFC4-7146-AD29-6A944719349D}" type="datetimeFigureOut">
              <a:rPr lang="en-US" smtClean="0"/>
              <a:pPr/>
              <a:t>3/2/10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AU" smtClean="0"/>
              <a:t>Click to edit Master text styles</a:t>
            </a:r>
          </a:p>
        </p:txBody>
      </p:sp>
      <p:sp>
        <p:nvSpPr>
          <p:cNvPr id="4" name="Date Placeholder 3"/>
          <p:cNvSpPr>
            <a:spLocks noGrp="1"/>
          </p:cNvSpPr>
          <p:nvPr>
            <p:ph type="dt" sz="half" idx="10"/>
          </p:nvPr>
        </p:nvSpPr>
        <p:spPr/>
        <p:txBody>
          <a:bodyPr/>
          <a:lstStyle/>
          <a:p>
            <a:fld id="{0B933213-DFC4-7146-AD29-6A944719349D}" type="datetimeFigureOut">
              <a:rPr lang="en-US" smtClean="0"/>
              <a:pPr/>
              <a:t>3/2/10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Date Placeholder 4"/>
          <p:cNvSpPr>
            <a:spLocks noGrp="1"/>
          </p:cNvSpPr>
          <p:nvPr>
            <p:ph type="dt" sz="half" idx="10"/>
          </p:nvPr>
        </p:nvSpPr>
        <p:spPr/>
        <p:txBody>
          <a:bodyPr/>
          <a:lstStyle/>
          <a:p>
            <a:fld id="{0B933213-DFC4-7146-AD29-6A944719349D}" type="datetimeFigureOut">
              <a:rPr lang="en-US" smtClean="0"/>
              <a:pPr/>
              <a:t>3/2/10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AU"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AU"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7" name="Date Placeholder 6"/>
          <p:cNvSpPr>
            <a:spLocks noGrp="1"/>
          </p:cNvSpPr>
          <p:nvPr>
            <p:ph type="dt" sz="half" idx="10"/>
          </p:nvPr>
        </p:nvSpPr>
        <p:spPr/>
        <p:txBody>
          <a:bodyPr/>
          <a:lstStyle/>
          <a:p>
            <a:fld id="{0B933213-DFC4-7146-AD29-6A944719349D}" type="datetimeFigureOut">
              <a:rPr lang="en-US" smtClean="0"/>
              <a:pPr/>
              <a:t>3/2/10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Date Placeholder 2"/>
          <p:cNvSpPr>
            <a:spLocks noGrp="1"/>
          </p:cNvSpPr>
          <p:nvPr>
            <p:ph type="dt" sz="half" idx="10"/>
          </p:nvPr>
        </p:nvSpPr>
        <p:spPr/>
        <p:txBody>
          <a:bodyPr/>
          <a:lstStyle/>
          <a:p>
            <a:fld id="{0B933213-DFC4-7146-AD29-6A944719349D}" type="datetimeFigureOut">
              <a:rPr lang="en-US" smtClean="0"/>
              <a:pPr/>
              <a:t>3/2/10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933213-DFC4-7146-AD29-6A944719349D}" type="datetimeFigureOut">
              <a:rPr lang="en-US" smtClean="0"/>
              <a:pPr/>
              <a:t>3/2/10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79D5C-80E2-2849-B099-2E723AC362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AU"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AU" smtClean="0"/>
              <a:t>Click to edit Master text styles</a:t>
            </a:r>
          </a:p>
        </p:txBody>
      </p:sp>
      <p:sp>
        <p:nvSpPr>
          <p:cNvPr id="5" name="Date Placeholder 4"/>
          <p:cNvSpPr>
            <a:spLocks noGrp="1"/>
          </p:cNvSpPr>
          <p:nvPr>
            <p:ph type="dt" sz="half" idx="10"/>
          </p:nvPr>
        </p:nvSpPr>
        <p:spPr/>
        <p:txBody>
          <a:bodyPr/>
          <a:lstStyle/>
          <a:p>
            <a:fld id="{0B933213-DFC4-7146-AD29-6A944719349D}" type="datetimeFigureOut">
              <a:rPr lang="en-US" smtClean="0"/>
              <a:pPr/>
              <a:t>3/2/10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79D5C-80E2-2849-B099-2E723AC3629C}"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AU"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AU"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AU"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0B933213-DFC4-7146-AD29-6A944719349D}" type="datetimeFigureOut">
              <a:rPr lang="en-US" smtClean="0"/>
              <a:pPr/>
              <a:t>3/2/10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9D79D5C-80E2-2849-B099-2E723AC3629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AU"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AU" smtClean="0"/>
              <a:t>Click to edit Master text styles</a:t>
            </a:r>
          </a:p>
          <a:p>
            <a:pPr lvl="1" eaLnBrk="1" latinLnBrk="0" hangingPunct="1"/>
            <a:r>
              <a:rPr kumimoji="0" lang="en-AU" smtClean="0"/>
              <a:t>Second level</a:t>
            </a:r>
          </a:p>
          <a:p>
            <a:pPr lvl="2" eaLnBrk="1" latinLnBrk="0" hangingPunct="1"/>
            <a:r>
              <a:rPr kumimoji="0" lang="en-AU" smtClean="0"/>
              <a:t>Third level</a:t>
            </a:r>
          </a:p>
          <a:p>
            <a:pPr lvl="3" eaLnBrk="1" latinLnBrk="0" hangingPunct="1"/>
            <a:r>
              <a:rPr kumimoji="0" lang="en-AU" smtClean="0"/>
              <a:t>Fourth level</a:t>
            </a:r>
          </a:p>
          <a:p>
            <a:pPr lvl="4" eaLnBrk="1" latinLnBrk="0" hangingPunct="1"/>
            <a:r>
              <a:rPr kumimoji="0" lang="en-AU"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0B933213-DFC4-7146-AD29-6A944719349D}" type="datetimeFigureOut">
              <a:rPr lang="en-US" smtClean="0"/>
              <a:pPr/>
              <a:t>3/2/10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9D79D5C-80E2-2849-B099-2E723AC3629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Film Study</a:t>
            </a:r>
            <a:br>
              <a:rPr lang="en-US" dirty="0" smtClean="0"/>
            </a:br>
            <a:r>
              <a:rPr lang="en-US" dirty="0" smtClean="0"/>
              <a:t>Mississippi Burning</a:t>
            </a:r>
            <a:endParaRPr lang="en-US" dirty="0"/>
          </a:p>
        </p:txBody>
      </p:sp>
      <p:pic>
        <p:nvPicPr>
          <p:cNvPr id="4" name="Picture 3"/>
          <p:cNvPicPr>
            <a:picLocks noChangeAspect="1"/>
          </p:cNvPicPr>
          <p:nvPr/>
        </p:nvPicPr>
        <p:blipFill>
          <a:blip r:embed="rId2"/>
          <a:stretch>
            <a:fillRect/>
          </a:stretch>
        </p:blipFill>
        <p:spPr>
          <a:xfrm>
            <a:off x="2438400" y="0"/>
            <a:ext cx="6019800" cy="338806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Scenes</a:t>
            </a:r>
            <a:endParaRPr lang="en-US" dirty="0"/>
          </a:p>
        </p:txBody>
      </p:sp>
      <p:graphicFrame>
        <p:nvGraphicFramePr>
          <p:cNvPr id="4" name="Content Placeholder 3"/>
          <p:cNvGraphicFramePr>
            <a:graphicFrameLocks noGrp="1"/>
          </p:cNvGraphicFramePr>
          <p:nvPr>
            <p:ph idx="1"/>
          </p:nvPr>
        </p:nvGraphicFramePr>
        <p:xfrm>
          <a:off x="457200" y="1774823"/>
          <a:ext cx="8229600" cy="4549777"/>
        </p:xfrm>
        <a:graphic>
          <a:graphicData uri="http://schemas.openxmlformats.org/drawingml/2006/table">
            <a:tbl>
              <a:tblPr firstRow="1" bandRow="1">
                <a:tableStyleId>{5C22544A-7EE6-4342-B048-85BDC9FD1C3A}</a:tableStyleId>
              </a:tblPr>
              <a:tblGrid>
                <a:gridCol w="4114800"/>
                <a:gridCol w="4114800"/>
              </a:tblGrid>
              <a:tr h="434977">
                <a:tc>
                  <a:txBody>
                    <a:bodyPr/>
                    <a:lstStyle/>
                    <a:p>
                      <a:r>
                        <a:rPr lang="en-US" dirty="0" smtClean="0"/>
                        <a:t>What do we know?</a:t>
                      </a:r>
                      <a:endParaRPr lang="en-US" dirty="0"/>
                    </a:p>
                  </a:txBody>
                  <a:tcPr/>
                </a:tc>
                <a:tc>
                  <a:txBody>
                    <a:bodyPr/>
                    <a:lstStyle/>
                    <a:p>
                      <a:r>
                        <a:rPr lang="en-US" dirty="0" smtClean="0"/>
                        <a:t>How do we know it?</a:t>
                      </a:r>
                      <a:endParaRPr lang="en-US" dirty="0"/>
                    </a:p>
                  </a:txBody>
                  <a:tcPr/>
                </a:tc>
              </a:tr>
              <a:tr h="4114800">
                <a:tc>
                  <a:txBody>
                    <a:bodyPr/>
                    <a:lstStyle/>
                    <a:p>
                      <a:endParaRPr lang="en-US" b="1" dirty="0" smtClean="0"/>
                    </a:p>
                    <a:p>
                      <a:r>
                        <a:rPr lang="en-US" b="1" dirty="0" smtClean="0"/>
                        <a:t>Theme &amp; Plot:  </a:t>
                      </a:r>
                      <a:r>
                        <a:rPr lang="en-US" dirty="0" smtClean="0"/>
                        <a:t>This film is about racism, prejudice</a:t>
                      </a:r>
                      <a:r>
                        <a:rPr lang="en-US" baseline="0" dirty="0" smtClean="0"/>
                        <a:t> and segregation.  The coloured race is oppressed and vict0mised.    </a:t>
                      </a:r>
                      <a:endParaRPr lang="en-US" dirty="0"/>
                    </a:p>
                  </a:txBody>
                  <a:tcPr/>
                </a:tc>
                <a:tc>
                  <a:txBody>
                    <a:bodyPr/>
                    <a:lstStyle/>
                    <a:p>
                      <a:r>
                        <a:rPr lang="en-US" b="1" dirty="0" smtClean="0"/>
                        <a:t>Symbol:</a:t>
                      </a:r>
                      <a:r>
                        <a:rPr lang="en-US" dirty="0" smtClean="0"/>
                        <a:t> </a:t>
                      </a:r>
                      <a:r>
                        <a:rPr lang="en-US" baseline="0" dirty="0" smtClean="0"/>
                        <a:t> </a:t>
                      </a:r>
                      <a:r>
                        <a:rPr lang="en-US" dirty="0" smtClean="0"/>
                        <a:t>Opening shot of</a:t>
                      </a:r>
                      <a:r>
                        <a:rPr lang="en-US" baseline="0" dirty="0" smtClean="0"/>
                        <a:t> drinking fountains.  One for whites and one for </a:t>
                      </a:r>
                      <a:r>
                        <a:rPr lang="en-US" baseline="0" dirty="0" err="1" smtClean="0"/>
                        <a:t>coloured</a:t>
                      </a:r>
                      <a:r>
                        <a:rPr lang="en-US" baseline="0" dirty="0" smtClean="0"/>
                        <a:t> people.  You can the blacks are the oppressed race because their fountain is of a poor standard and the whites fountain is state of the art brand new.</a:t>
                      </a:r>
                      <a:endParaRPr lang="en-US" b="1" baseline="0" dirty="0" smtClean="0"/>
                    </a:p>
                    <a:p>
                      <a:r>
                        <a:rPr lang="en-US" b="1" baseline="0" dirty="0" smtClean="0"/>
                        <a:t>Irony/Metaphor:  </a:t>
                      </a:r>
                      <a:r>
                        <a:rPr lang="en-US" b="0" baseline="0" dirty="0" smtClean="0"/>
                        <a:t>Even though the fountains are segregated, the pipes show that the water comes from the same place – Even though whites and </a:t>
                      </a:r>
                      <a:r>
                        <a:rPr lang="en-US" b="0" baseline="0" dirty="0" err="1" smtClean="0"/>
                        <a:t>coloured</a:t>
                      </a:r>
                      <a:r>
                        <a:rPr lang="en-US" b="0" baseline="0" dirty="0" smtClean="0"/>
                        <a:t> people are segregated, we all come from the same place.</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Scenes</a:t>
            </a:r>
            <a:endParaRPr lang="en-US" dirty="0"/>
          </a:p>
        </p:txBody>
      </p:sp>
      <p:graphicFrame>
        <p:nvGraphicFramePr>
          <p:cNvPr id="4" name="Content Placeholder 3"/>
          <p:cNvGraphicFramePr>
            <a:graphicFrameLocks noGrp="1"/>
          </p:cNvGraphicFramePr>
          <p:nvPr>
            <p:ph idx="1"/>
          </p:nvPr>
        </p:nvGraphicFramePr>
        <p:xfrm>
          <a:off x="457200" y="1774823"/>
          <a:ext cx="8229600" cy="4549777"/>
        </p:xfrm>
        <a:graphic>
          <a:graphicData uri="http://schemas.openxmlformats.org/drawingml/2006/table">
            <a:tbl>
              <a:tblPr firstRow="1" bandRow="1">
                <a:tableStyleId>{5C22544A-7EE6-4342-B048-85BDC9FD1C3A}</a:tableStyleId>
              </a:tblPr>
              <a:tblGrid>
                <a:gridCol w="4114800"/>
                <a:gridCol w="4114800"/>
              </a:tblGrid>
              <a:tr h="434977">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4114800">
                <a:tc>
                  <a:txBody>
                    <a:bodyPr/>
                    <a:lstStyle/>
                    <a:p>
                      <a:endParaRPr lang="en-US" b="1" dirty="0" smtClean="0"/>
                    </a:p>
                    <a:p>
                      <a:endParaRPr lang="en-US" b="1" dirty="0" smtClean="0"/>
                    </a:p>
                    <a:p>
                      <a:r>
                        <a:rPr lang="en-US" b="1" dirty="0" smtClean="0"/>
                        <a:t>Setting &amp; Plot:  </a:t>
                      </a:r>
                      <a:r>
                        <a:rPr lang="en-US" b="0" dirty="0" smtClean="0"/>
                        <a:t>Film</a:t>
                      </a:r>
                      <a:r>
                        <a:rPr lang="en-US" b="0" baseline="0" dirty="0" smtClean="0"/>
                        <a:t> involves destruction and is set in America (oppression of African Americans).</a:t>
                      </a:r>
                      <a:endParaRPr lang="en-US" b="1" dirty="0" smtClean="0"/>
                    </a:p>
                    <a:p>
                      <a:endParaRPr lang="en-US" b="1" dirty="0" smtClean="0"/>
                    </a:p>
                    <a:p>
                      <a:endParaRPr lang="en-US" b="1" dirty="0" smtClean="0"/>
                    </a:p>
                  </a:txBody>
                  <a:tcPr/>
                </a:tc>
                <a:tc>
                  <a:txBody>
                    <a:bodyPr/>
                    <a:lstStyle/>
                    <a:p>
                      <a:r>
                        <a:rPr lang="en-US" b="0" dirty="0" smtClean="0"/>
                        <a:t>Camera</a:t>
                      </a:r>
                      <a:r>
                        <a:rPr lang="en-US" b="0" baseline="0" dirty="0" smtClean="0"/>
                        <a:t> shows images of a church burning to the ground.</a:t>
                      </a:r>
                    </a:p>
                    <a:p>
                      <a:r>
                        <a:rPr lang="en-US" b="1" baseline="0" dirty="0" smtClean="0"/>
                        <a:t>Camera movement - Pan:  </a:t>
                      </a:r>
                      <a:r>
                        <a:rPr lang="en-US" b="0" baseline="0" dirty="0" smtClean="0"/>
                        <a:t>Building is identified as a church as the camera pans across the graveyard to the burning building, you can see the crosses.</a:t>
                      </a:r>
                    </a:p>
                    <a:p>
                      <a:r>
                        <a:rPr lang="en-US" b="1" baseline="0" dirty="0" smtClean="0"/>
                        <a:t>Soundtrack:  </a:t>
                      </a:r>
                      <a:r>
                        <a:rPr lang="en-US" b="0" baseline="0" dirty="0" smtClean="0"/>
                        <a:t>Gospel music is playing, this shows that there is an African American component to the film and alludes to the fact that it is an African American church that has been torched.  </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 y="533400"/>
          <a:ext cx="8686800" cy="6111241"/>
        </p:xfrm>
        <a:graphic>
          <a:graphicData uri="http://schemas.openxmlformats.org/drawingml/2006/table">
            <a:tbl>
              <a:tblPr firstRow="1" bandRow="1">
                <a:tableStyleId>{5C22544A-7EE6-4342-B048-85BDC9FD1C3A}</a:tableStyleId>
              </a:tblPr>
              <a:tblGrid>
                <a:gridCol w="3217334"/>
                <a:gridCol w="5469466"/>
              </a:tblGrid>
              <a:tr h="322099">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5745481">
                <a:tc>
                  <a:txBody>
                    <a:bodyPr/>
                    <a:lstStyle/>
                    <a:p>
                      <a:r>
                        <a:rPr lang="en-US" b="1" dirty="0" smtClean="0"/>
                        <a:t>Plot:</a:t>
                      </a:r>
                      <a:r>
                        <a:rPr lang="en-US" b="1" baseline="0" dirty="0" smtClean="0"/>
                        <a:t>  </a:t>
                      </a:r>
                      <a:r>
                        <a:rPr lang="en-US" b="0" baseline="0" dirty="0" smtClean="0"/>
                        <a:t>There is tension and danger.  Three boys (two white, one black) are in trouble.</a:t>
                      </a:r>
                    </a:p>
                    <a:p>
                      <a:endParaRPr lang="en-US" b="0" baseline="0" dirty="0" smtClean="0"/>
                    </a:p>
                    <a:p>
                      <a:endParaRPr lang="en-US" b="0" baseline="0" dirty="0" smtClean="0"/>
                    </a:p>
                    <a:p>
                      <a:r>
                        <a:rPr lang="en-US" b="1" baseline="0" dirty="0" smtClean="0"/>
                        <a:t>Plot and Theme:  </a:t>
                      </a:r>
                      <a:r>
                        <a:rPr lang="en-US" b="0" baseline="0" dirty="0" smtClean="0"/>
                        <a:t>The three boys are brutally murdered by a large group of people who want to hide their identity, some were driving a police car.  This is  because of their race and associations, showing the violence and hatred prejudice can create.</a:t>
                      </a:r>
                    </a:p>
                    <a:p>
                      <a:endParaRPr lang="en-US" b="0" baseline="0" dirty="0" smtClean="0"/>
                    </a:p>
                    <a:p>
                      <a:endParaRPr lang="en-US" b="1" baseline="0" dirty="0" smtClean="0"/>
                    </a:p>
                    <a:p>
                      <a:endParaRPr lang="en-US" b="1" baseline="0" dirty="0" smtClean="0"/>
                    </a:p>
                    <a:p>
                      <a:r>
                        <a:rPr lang="en-US" b="1" baseline="0" dirty="0" smtClean="0"/>
                        <a:t>Setting</a:t>
                      </a:r>
                      <a:r>
                        <a:rPr lang="en-US" b="0" baseline="0" dirty="0" smtClean="0"/>
                        <a:t>:  Set in Southern America (the boys are not from these parts)</a:t>
                      </a:r>
                      <a:endParaRPr lang="en-US" b="1" dirty="0" smtClean="0"/>
                    </a:p>
                  </a:txBody>
                  <a:tcPr/>
                </a:tc>
                <a:tc>
                  <a:txBody>
                    <a:bodyPr/>
                    <a:lstStyle/>
                    <a:p>
                      <a:r>
                        <a:rPr lang="en-US" b="1" dirty="0" smtClean="0"/>
                        <a:t>Long Shot:</a:t>
                      </a:r>
                      <a:r>
                        <a:rPr lang="en-US" b="0" dirty="0" smtClean="0"/>
                        <a:t>  Shows,</a:t>
                      </a:r>
                      <a:r>
                        <a:rPr lang="en-US" b="0" baseline="0" dirty="0" smtClean="0"/>
                        <a:t> one car travelling along a dark deserted road.  Three cars with their lights off (hiding under cover of darkness)  are tailing the other car.</a:t>
                      </a:r>
                    </a:p>
                    <a:p>
                      <a:r>
                        <a:rPr lang="en-US" b="1" baseline="0" dirty="0" smtClean="0"/>
                        <a:t>Soundtrack: </a:t>
                      </a:r>
                      <a:r>
                        <a:rPr lang="en-US" b="0" baseline="0" dirty="0" smtClean="0"/>
                        <a:t> Low drum beats in an ominous tone.</a:t>
                      </a:r>
                    </a:p>
                    <a:p>
                      <a:endParaRPr lang="en-US" b="1" baseline="0" dirty="0" smtClean="0"/>
                    </a:p>
                    <a:p>
                      <a:r>
                        <a:rPr lang="en-US" b="1" baseline="0" dirty="0" smtClean="0"/>
                        <a:t>POV </a:t>
                      </a:r>
                      <a:r>
                        <a:rPr lang="en-US" b="1" baseline="0" dirty="0" err="1" smtClean="0"/>
                        <a:t>Shot:</a:t>
                      </a:r>
                      <a:r>
                        <a:rPr lang="en-US" b="0" baseline="0" dirty="0" err="1" smtClean="0"/>
                        <a:t>From</a:t>
                      </a:r>
                      <a:r>
                        <a:rPr lang="en-US" b="0" baseline="0" dirty="0" smtClean="0"/>
                        <a:t> the boys point of view looking out the back window of car as unidentified vehicles advance and nudge back of car.</a:t>
                      </a:r>
                      <a:endParaRPr lang="en-US" b="1" baseline="0" dirty="0" smtClean="0"/>
                    </a:p>
                    <a:p>
                      <a:r>
                        <a:rPr lang="en-US" b="1" baseline="0" dirty="0" smtClean="0"/>
                        <a:t>Camera focus and Lighting:  </a:t>
                      </a:r>
                      <a:r>
                        <a:rPr lang="en-US" b="0" baseline="0" dirty="0" smtClean="0"/>
                        <a:t>Most of the men remain anonymous because the camera shot of them is out of focus and back lit by car headlights to hide their identity.</a:t>
                      </a:r>
                    </a:p>
                    <a:p>
                      <a:r>
                        <a:rPr lang="en-US" b="1" baseline="0" dirty="0" smtClean="0"/>
                        <a:t>Close-up: </a:t>
                      </a:r>
                      <a:r>
                        <a:rPr lang="en-US" b="0" baseline="0" dirty="0" smtClean="0"/>
                        <a:t>of gun shooting one of the boys in the head.</a:t>
                      </a:r>
                    </a:p>
                    <a:p>
                      <a:r>
                        <a:rPr lang="en-US" b="1" baseline="0" dirty="0" smtClean="0"/>
                        <a:t>Dialogue: </a:t>
                      </a:r>
                      <a:r>
                        <a:rPr lang="en-US" b="0" baseline="0" dirty="0" smtClean="0"/>
                        <a:t>(laughter) “I done shoot me a nigger” “we getting into it now” “…nigger loving Jew boy.”</a:t>
                      </a:r>
                      <a:endParaRPr lang="en-US" b="1" baseline="0" dirty="0" smtClean="0"/>
                    </a:p>
                    <a:p>
                      <a:r>
                        <a:rPr lang="en-US" b="1" baseline="0" dirty="0" smtClean="0"/>
                        <a:t>Sound Effects:  </a:t>
                      </a:r>
                      <a:r>
                        <a:rPr lang="en-US" b="0" baseline="0" dirty="0" smtClean="0"/>
                        <a:t>Several gunshots fired.</a:t>
                      </a:r>
                    </a:p>
                    <a:p>
                      <a:endParaRPr lang="en-US" b="1" baseline="0" dirty="0" smtClean="0"/>
                    </a:p>
                    <a:p>
                      <a:r>
                        <a:rPr lang="en-US" b="1" baseline="0" dirty="0" smtClean="0"/>
                        <a:t>Film Title:  </a:t>
                      </a:r>
                      <a:r>
                        <a:rPr lang="en-US" b="0" baseline="0" dirty="0" smtClean="0"/>
                        <a:t>Mississippi Burning</a:t>
                      </a:r>
                    </a:p>
                    <a:p>
                      <a:r>
                        <a:rPr lang="en-US" b="1" baseline="0" dirty="0" smtClean="0"/>
                        <a:t>Dialogue:  </a:t>
                      </a:r>
                      <a:r>
                        <a:rPr lang="en-US" b="0" baseline="0" dirty="0" smtClean="0"/>
                        <a:t>Unidentified attackers all spoke with a strong southern accent, while boys in the car did not.</a:t>
                      </a: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 y="228601"/>
          <a:ext cx="8686800" cy="6217921"/>
        </p:xfrm>
        <a:graphic>
          <a:graphicData uri="http://schemas.openxmlformats.org/drawingml/2006/table">
            <a:tbl>
              <a:tblPr firstRow="1" bandRow="1">
                <a:tableStyleId>{5C22544A-7EE6-4342-B048-85BDC9FD1C3A}</a:tableStyleId>
              </a:tblPr>
              <a:tblGrid>
                <a:gridCol w="3217334"/>
                <a:gridCol w="5469466"/>
              </a:tblGrid>
              <a:tr h="363070">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5809130">
                <a:tc>
                  <a:txBody>
                    <a:bodyPr/>
                    <a:lstStyle/>
                    <a:p>
                      <a:r>
                        <a:rPr lang="en-US" b="1" dirty="0" smtClean="0"/>
                        <a:t>Character:  </a:t>
                      </a:r>
                      <a:r>
                        <a:rPr lang="en-US" b="0" dirty="0" smtClean="0"/>
                        <a:t>We meet two</a:t>
                      </a:r>
                      <a:r>
                        <a:rPr lang="en-US" b="0" baseline="0" dirty="0" smtClean="0"/>
                        <a:t> of the main characters.  FBI agents Anderson and Ward. The two do not seem to get along. </a:t>
                      </a:r>
                    </a:p>
                    <a:p>
                      <a:r>
                        <a:rPr lang="en-US" b="1" baseline="0" dirty="0" smtClean="0"/>
                        <a:t>Ward:  </a:t>
                      </a:r>
                      <a:r>
                        <a:rPr lang="en-US" b="0" baseline="0" dirty="0" smtClean="0"/>
                        <a:t>Is in charge.  He is a young straight laced agent that is very serous and focused on African American rights.</a:t>
                      </a:r>
                    </a:p>
                    <a:p>
                      <a:r>
                        <a:rPr lang="en-US" b="1" baseline="0" dirty="0" smtClean="0"/>
                        <a:t>Anderson</a:t>
                      </a:r>
                      <a:r>
                        <a:rPr lang="en-US" b="0" baseline="0" dirty="0" smtClean="0"/>
                        <a:t>:  He is laid back agent.  Seem a bit callous and casual about the case.  Although he does not seem to care a great deal you do seem to get the impression that he does not agree with what is happening in the South and the KKK.</a:t>
                      </a:r>
                    </a:p>
                    <a:p>
                      <a:endParaRPr lang="en-US" b="0" baseline="0" dirty="0" smtClean="0"/>
                    </a:p>
                    <a:p>
                      <a:r>
                        <a:rPr lang="en-US" b="1" baseline="0" dirty="0" smtClean="0"/>
                        <a:t>Setting:  </a:t>
                      </a:r>
                      <a:r>
                        <a:rPr lang="en-US" b="0" baseline="0" dirty="0" smtClean="0"/>
                        <a:t>Set in Mississippi, where black people are not valued or even acknowledged</a:t>
                      </a:r>
                      <a:endParaRPr lang="en-US" b="0" dirty="0" smtClean="0"/>
                    </a:p>
                  </a:txBody>
                  <a:tcPr/>
                </a:tc>
                <a:tc>
                  <a:txBody>
                    <a:bodyPr/>
                    <a:lstStyle/>
                    <a:p>
                      <a:r>
                        <a:rPr lang="en-US" b="1" baseline="0" dirty="0" smtClean="0"/>
                        <a:t>Camera Shots:  </a:t>
                      </a:r>
                      <a:r>
                        <a:rPr lang="en-US" b="0" baseline="0" dirty="0" smtClean="0"/>
                        <a:t>Close up of two men travelling in a car. Having a conversation.  Close up of file showing  pictures and newspaper articles of the violence in the south.</a:t>
                      </a:r>
                    </a:p>
                    <a:p>
                      <a:r>
                        <a:rPr lang="en-US" b="1" baseline="0" dirty="0" smtClean="0"/>
                        <a:t>Costume:  </a:t>
                      </a:r>
                      <a:r>
                        <a:rPr lang="en-US" b="0" baseline="0" dirty="0" smtClean="0"/>
                        <a:t>Ward wears a full suit with thick glasses to portray a serious and straight laced image.   Anderson is down to his short sleeved shirt, his tie is loose, and is lounging in his chair.</a:t>
                      </a:r>
                    </a:p>
                    <a:p>
                      <a:r>
                        <a:rPr lang="en-US" b="1" baseline="0" dirty="0" smtClean="0"/>
                        <a:t>Dialogue</a:t>
                      </a:r>
                      <a:r>
                        <a:rPr lang="en-US" b="0" baseline="0" dirty="0" smtClean="0"/>
                        <a:t>:  “How long you been with the bureau” </a:t>
                      </a:r>
                    </a:p>
                    <a:p>
                      <a:r>
                        <a:rPr lang="en-US" b="0" baseline="0" dirty="0" smtClean="0"/>
                        <a:t>“…boss”  Identifies they are with the FBI and Ward is the boss.  “These </a:t>
                      </a:r>
                      <a:r>
                        <a:rPr lang="en-US" b="0" baseline="0" dirty="0" err="1" smtClean="0"/>
                        <a:t>klu</a:t>
                      </a:r>
                      <a:r>
                        <a:rPr lang="en-US" b="0" baseline="0" dirty="0" smtClean="0"/>
                        <a:t> </a:t>
                      </a:r>
                      <a:r>
                        <a:rPr lang="en-US" b="0" baseline="0" dirty="0" err="1" smtClean="0"/>
                        <a:t>kluxes</a:t>
                      </a:r>
                      <a:r>
                        <a:rPr lang="en-US" b="0" baseline="0" dirty="0" smtClean="0"/>
                        <a:t> are better with their lynching than their lyrics” Laughs Anderson.  Making fun of KKK, but not addressing the situation in a serious manner.</a:t>
                      </a:r>
                    </a:p>
                    <a:p>
                      <a:r>
                        <a:rPr lang="en-US" b="0" baseline="0" dirty="0" smtClean="0"/>
                        <a:t>“Just read the file Anderson.”  Shows Ward does not like Andersons clowning around and would like to remain professional.</a:t>
                      </a:r>
                    </a:p>
                    <a:p>
                      <a:r>
                        <a:rPr lang="en-US" b="1" i="1" baseline="0" dirty="0" smtClean="0"/>
                        <a:t>Note the Contrast between the two characters</a:t>
                      </a:r>
                      <a:r>
                        <a:rPr lang="en-US" b="0" baseline="0" dirty="0" smtClean="0"/>
                        <a:t>.</a:t>
                      </a:r>
                    </a:p>
                    <a:p>
                      <a:endParaRPr lang="en-US" b="1" baseline="0" dirty="0" smtClean="0"/>
                    </a:p>
                    <a:p>
                      <a:r>
                        <a:rPr lang="en-US" b="1" baseline="0" dirty="0" smtClean="0"/>
                        <a:t>POV Shot</a:t>
                      </a:r>
                      <a:r>
                        <a:rPr lang="en-US" b="0" baseline="0" dirty="0" smtClean="0"/>
                        <a:t>:  The Welcome to Mississippi sign is seen from the point of view off the two men in the car as they drive past.   This sign shows three white people as a representation of what the town is.</a:t>
                      </a:r>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Scenes</a:t>
            </a:r>
            <a:endParaRPr lang="en-US" dirty="0"/>
          </a:p>
        </p:txBody>
      </p:sp>
      <p:graphicFrame>
        <p:nvGraphicFramePr>
          <p:cNvPr id="4" name="Content Placeholder 3"/>
          <p:cNvGraphicFramePr>
            <a:graphicFrameLocks noGrp="1"/>
          </p:cNvGraphicFramePr>
          <p:nvPr>
            <p:ph idx="1"/>
          </p:nvPr>
        </p:nvGraphicFramePr>
        <p:xfrm>
          <a:off x="457200" y="1774823"/>
          <a:ext cx="8229600" cy="4549777"/>
        </p:xfrm>
        <a:graphic>
          <a:graphicData uri="http://schemas.openxmlformats.org/drawingml/2006/table">
            <a:tbl>
              <a:tblPr firstRow="1" bandRow="1">
                <a:tableStyleId>{5C22544A-7EE6-4342-B048-85BDC9FD1C3A}</a:tableStyleId>
              </a:tblPr>
              <a:tblGrid>
                <a:gridCol w="4114800"/>
                <a:gridCol w="4114800"/>
              </a:tblGrid>
              <a:tr h="434977">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4114800">
                <a:tc>
                  <a:txBody>
                    <a:bodyPr/>
                    <a:lstStyle/>
                    <a:p>
                      <a:r>
                        <a:rPr lang="en-US" b="1" dirty="0" smtClean="0"/>
                        <a:t>Plot &amp; Theme</a:t>
                      </a:r>
                      <a:r>
                        <a:rPr lang="en-US" b="0" dirty="0" smtClean="0"/>
                        <a:t>:  Mrs Pell</a:t>
                      </a:r>
                      <a:r>
                        <a:rPr lang="en-US" b="0" baseline="0" dirty="0" smtClean="0"/>
                        <a:t> arrives home from hospital to find that her house has been </a:t>
                      </a:r>
                      <a:r>
                        <a:rPr lang="en-US" b="0" baseline="0" dirty="0" err="1" smtClean="0"/>
                        <a:t>vandalised</a:t>
                      </a:r>
                      <a:r>
                        <a:rPr lang="en-US" b="0" baseline="0" dirty="0" smtClean="0"/>
                        <a:t>.  </a:t>
                      </a:r>
                      <a:r>
                        <a:rPr lang="en-US" b="0" dirty="0" smtClean="0"/>
                        <a:t>Although the investigation and subsequent prosecution of the KKK</a:t>
                      </a:r>
                      <a:r>
                        <a:rPr lang="en-US" b="0" baseline="0" dirty="0" smtClean="0"/>
                        <a:t> members was a positive step in the war against prejudice and racism in the South, it has not been eliminated and there is still a long way to go.</a:t>
                      </a:r>
                    </a:p>
                    <a:p>
                      <a:r>
                        <a:rPr lang="en-US" b="0" baseline="0" dirty="0" smtClean="0"/>
                        <a:t>We know that they have made progress because </a:t>
                      </a:r>
                      <a:r>
                        <a:rPr lang="en-US" b="0" baseline="0" dirty="0" smtClean="0"/>
                        <a:t>this </a:t>
                      </a:r>
                      <a:r>
                        <a:rPr lang="en-US" b="0" baseline="0" dirty="0" smtClean="0"/>
                        <a:t>scene is shown directly after the montage showing the arrests, court cases and sentences for each member of the KKK that were involved in the murder.</a:t>
                      </a:r>
                      <a:endParaRPr lang="en-US" b="1" dirty="0" smtClean="0"/>
                    </a:p>
                  </a:txBody>
                  <a:tcPr/>
                </a:tc>
                <a:tc>
                  <a:txBody>
                    <a:bodyPr/>
                    <a:lstStyle/>
                    <a:p>
                      <a:r>
                        <a:rPr lang="en-US" b="1" baseline="0" dirty="0" smtClean="0"/>
                        <a:t>Camera Shot:  </a:t>
                      </a:r>
                      <a:r>
                        <a:rPr lang="en-US" b="0" baseline="0" dirty="0" smtClean="0"/>
                        <a:t>Wide angle shot showing </a:t>
                      </a:r>
                      <a:r>
                        <a:rPr lang="en-US" b="0" baseline="0" dirty="0" err="1" smtClean="0"/>
                        <a:t>Mrs</a:t>
                      </a:r>
                      <a:r>
                        <a:rPr lang="en-US" b="0" baseline="0" dirty="0" smtClean="0"/>
                        <a:t> Pell’s house after it has been </a:t>
                      </a:r>
                      <a:r>
                        <a:rPr lang="en-US" b="0" baseline="0" dirty="0" err="1" smtClean="0"/>
                        <a:t>vandalised</a:t>
                      </a:r>
                      <a:r>
                        <a:rPr lang="en-US" b="0" baseline="0" dirty="0" smtClean="0"/>
                        <a:t>.   This is shown through a </a:t>
                      </a:r>
                      <a:r>
                        <a:rPr lang="en-US" b="1" baseline="0" dirty="0" smtClean="0"/>
                        <a:t>POV shot</a:t>
                      </a:r>
                      <a:r>
                        <a:rPr lang="en-US" b="0" baseline="0" dirty="0" smtClean="0"/>
                        <a:t> when Anderson drives up</a:t>
                      </a:r>
                      <a:r>
                        <a:rPr lang="en-US" b="1" baseline="0" dirty="0" smtClean="0"/>
                        <a:t>.</a:t>
                      </a:r>
                    </a:p>
                    <a:p>
                      <a:endParaRPr lang="en-US" b="1" baseline="0" dirty="0" smtClean="0"/>
                    </a:p>
                    <a:p>
                      <a:r>
                        <a:rPr lang="en-US" b="1" baseline="0" dirty="0" smtClean="0"/>
                        <a:t>Dialogue: </a:t>
                      </a:r>
                      <a:r>
                        <a:rPr lang="en-US" b="0" baseline="0" dirty="0" smtClean="0"/>
                        <a:t>“There’s enough good people around here that </a:t>
                      </a:r>
                      <a:r>
                        <a:rPr lang="en-US" b="0" baseline="0" dirty="0" smtClean="0"/>
                        <a:t>know </a:t>
                      </a:r>
                      <a:r>
                        <a:rPr lang="en-US" b="0" baseline="0" dirty="0" smtClean="0"/>
                        <a:t>what I did was right.”</a:t>
                      </a:r>
                    </a:p>
                    <a:p>
                      <a:endParaRPr lang="en-US" b="0" baseline="0" dirty="0" smtClean="0"/>
                    </a:p>
                    <a:p>
                      <a:r>
                        <a:rPr lang="en-US" b="1" baseline="0" dirty="0" smtClean="0"/>
                        <a:t>Montage:  </a:t>
                      </a:r>
                      <a:r>
                        <a:rPr lang="en-US" b="0" baseline="0" dirty="0" smtClean="0"/>
                        <a:t>showing the arrests, court cases and sentences for each member of the KKK that were involved in the murder.</a:t>
                      </a:r>
                      <a:endParaRPr lang="en-US" b="1" baseline="0" dirty="0" smtClean="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0"/>
          <a:ext cx="8229600" cy="6797041"/>
        </p:xfrm>
        <a:graphic>
          <a:graphicData uri="http://schemas.openxmlformats.org/drawingml/2006/table">
            <a:tbl>
              <a:tblPr firstRow="1" bandRow="1">
                <a:tableStyleId>{5C22544A-7EE6-4342-B048-85BDC9FD1C3A}</a:tableStyleId>
              </a:tblPr>
              <a:tblGrid>
                <a:gridCol w="4114800"/>
                <a:gridCol w="4114800"/>
              </a:tblGrid>
              <a:tr h="228600">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6202681">
                <a:tc>
                  <a:txBody>
                    <a:bodyPr/>
                    <a:lstStyle/>
                    <a:p>
                      <a:endParaRPr lang="en-US" sz="1600" b="1" dirty="0" smtClean="0"/>
                    </a:p>
                    <a:p>
                      <a:endParaRPr lang="en-US" sz="1600" b="1" dirty="0" smtClean="0"/>
                    </a:p>
                    <a:p>
                      <a:r>
                        <a:rPr lang="en-US" sz="1600" b="1" dirty="0" smtClean="0"/>
                        <a:t>Theme:</a:t>
                      </a:r>
                      <a:r>
                        <a:rPr lang="en-US" sz="1600" b="1" baseline="0" dirty="0" smtClean="0"/>
                        <a:t>  </a:t>
                      </a:r>
                      <a:r>
                        <a:rPr lang="en-US" sz="1600" b="0" baseline="0" dirty="0" smtClean="0"/>
                        <a:t>Progress has been made in the fight against prejudice and racism in Mississippi.  The locals have hope now and are moving forward, and starting to rise above segregation.  They are ready to rebuild from the devastation.  The events of Mississippi  Burning were significant in the fight against racism and prejudice and should always be remembered.</a:t>
                      </a:r>
                      <a:endParaRPr lang="en-US" sz="1600" b="0" dirty="0" smtClean="0"/>
                    </a:p>
                  </a:txBody>
                  <a:tcPr/>
                </a:tc>
                <a:tc>
                  <a:txBody>
                    <a:bodyPr/>
                    <a:lstStyle/>
                    <a:p>
                      <a:r>
                        <a:rPr lang="en-US" sz="1600" b="1" baseline="0" dirty="0" smtClean="0"/>
                        <a:t>Contrast:  </a:t>
                      </a:r>
                      <a:r>
                        <a:rPr lang="en-US" sz="1600" b="0" baseline="0" dirty="0" smtClean="0"/>
                        <a:t>Night time in the opening scene, day time in the closing scene.</a:t>
                      </a:r>
                    </a:p>
                    <a:p>
                      <a:endParaRPr lang="en-US" sz="1600" b="0" baseline="0" dirty="0" smtClean="0"/>
                    </a:p>
                    <a:p>
                      <a:r>
                        <a:rPr lang="en-US" sz="1600" b="1" baseline="0" dirty="0" smtClean="0"/>
                        <a:t>Parallel:  </a:t>
                      </a:r>
                      <a:r>
                        <a:rPr lang="en-US" sz="1600" b="0" baseline="0" dirty="0" smtClean="0"/>
                        <a:t>Opening scenes showed the church burning.  Closing scene shows congregation standing on the ruins of the burnt out church (burning their church down will not stop them)</a:t>
                      </a:r>
                    </a:p>
                    <a:p>
                      <a:endParaRPr lang="en-US" sz="1600" b="0" baseline="0" dirty="0" smtClean="0"/>
                    </a:p>
                    <a:p>
                      <a:r>
                        <a:rPr lang="en-US" sz="1600" b="1" baseline="0" dirty="0" smtClean="0"/>
                        <a:t>Camera Pan: </a:t>
                      </a:r>
                      <a:r>
                        <a:rPr lang="en-US" sz="1600" b="0" baseline="0" dirty="0" smtClean="0"/>
                        <a:t>across the congregation to show both white and black people worshiping together.  </a:t>
                      </a:r>
                      <a:r>
                        <a:rPr lang="en-US" sz="1600" b="1" baseline="0" dirty="0" smtClean="0"/>
                        <a:t>Close up:  </a:t>
                      </a:r>
                      <a:r>
                        <a:rPr lang="en-US" sz="1600" b="0" baseline="0" dirty="0" smtClean="0"/>
                        <a:t>Reinforces that there are both white and black faces.</a:t>
                      </a:r>
                    </a:p>
                    <a:p>
                      <a:endParaRPr lang="en-US" sz="1600" b="0" baseline="0" dirty="0" smtClean="0"/>
                    </a:p>
                    <a:p>
                      <a:r>
                        <a:rPr lang="en-US" sz="1600" b="1" baseline="0" dirty="0" smtClean="0"/>
                        <a:t>Soundtrack:  </a:t>
                      </a:r>
                      <a:r>
                        <a:rPr lang="en-US" sz="1600" b="0" baseline="0" dirty="0" smtClean="0"/>
                        <a:t>Gospel song revolves around moving forward and rebuilding ‘Walk on. </a:t>
                      </a:r>
                      <a:r>
                        <a:rPr lang="en-US" sz="1600" b="1" baseline="0" dirty="0" smtClean="0"/>
                        <a:t>Contrast: </a:t>
                      </a:r>
                      <a:r>
                        <a:rPr lang="en-US" sz="1600" b="0" baseline="0" dirty="0" smtClean="0"/>
                        <a:t>to the lyrics of the gospel song in the opening scene where it was asking for help, “I am tired, I am weak, I am worn… Lead me through the storm, through the night, take my hand.”</a:t>
                      </a:r>
                    </a:p>
                    <a:p>
                      <a:endParaRPr lang="en-US" sz="1600" b="0" baseline="0" dirty="0" smtClean="0"/>
                    </a:p>
                    <a:p>
                      <a:r>
                        <a:rPr lang="en-US" sz="1600" b="1" baseline="0" dirty="0" smtClean="0"/>
                        <a:t>Zoom in: </a:t>
                      </a:r>
                      <a:r>
                        <a:rPr lang="en-US" sz="1600" b="0" baseline="0" dirty="0" smtClean="0"/>
                        <a:t>on a broken grave stone that reads 1964 Not Forgotten.  </a:t>
                      </a:r>
                      <a:r>
                        <a:rPr lang="en-US" sz="1600" b="1" baseline="0" dirty="0" smtClean="0"/>
                        <a:t>Sound track: </a:t>
                      </a:r>
                      <a:r>
                        <a:rPr lang="en-US" sz="1600" b="0" baseline="0" dirty="0" smtClean="0"/>
                        <a:t>Gospel singing stops, silence and the </a:t>
                      </a:r>
                      <a:r>
                        <a:rPr lang="en-US" sz="1600" b="1" baseline="0" dirty="0" smtClean="0"/>
                        <a:t>image fades </a:t>
                      </a:r>
                      <a:r>
                        <a:rPr lang="en-US" sz="1600" b="0" baseline="0" dirty="0" smtClean="0"/>
                        <a:t>to black.</a:t>
                      </a:r>
                    </a:p>
                    <a:p>
                      <a:endParaRPr lang="en-US" sz="1600" b="0" baseline="0" dirty="0" smtClean="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835152"/>
          </a:xfrm>
        </p:spPr>
        <p:txBody>
          <a:bodyPr/>
          <a:lstStyle/>
          <a:p>
            <a:r>
              <a:rPr lang="en-US" dirty="0" smtClean="0"/>
              <a:t>Character</a:t>
            </a:r>
            <a:endParaRPr lang="en-US" dirty="0"/>
          </a:p>
        </p:txBody>
      </p:sp>
      <p:graphicFrame>
        <p:nvGraphicFramePr>
          <p:cNvPr id="4" name="Content Placeholder 3"/>
          <p:cNvGraphicFramePr>
            <a:graphicFrameLocks noGrp="1"/>
          </p:cNvGraphicFramePr>
          <p:nvPr>
            <p:ph idx="1"/>
          </p:nvPr>
        </p:nvGraphicFramePr>
        <p:xfrm>
          <a:off x="457200" y="838199"/>
          <a:ext cx="8229600" cy="5714999"/>
        </p:xfrm>
        <a:graphic>
          <a:graphicData uri="http://schemas.openxmlformats.org/drawingml/2006/table">
            <a:tbl>
              <a:tblPr firstRow="1" bandRow="1">
                <a:tableStyleId>{5C22544A-7EE6-4342-B048-85BDC9FD1C3A}</a:tableStyleId>
              </a:tblPr>
              <a:tblGrid>
                <a:gridCol w="4114800"/>
                <a:gridCol w="4114800"/>
              </a:tblGrid>
              <a:tr h="167640">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5349239">
                <a:tc>
                  <a:txBody>
                    <a:bodyPr/>
                    <a:lstStyle/>
                    <a:p>
                      <a:r>
                        <a:rPr lang="en-US" sz="1600" b="1" dirty="0" smtClean="0"/>
                        <a:t>Character:  </a:t>
                      </a:r>
                      <a:r>
                        <a:rPr lang="en-US" sz="1600" b="0" dirty="0" smtClean="0"/>
                        <a:t>We meet two</a:t>
                      </a:r>
                      <a:r>
                        <a:rPr lang="en-US" sz="1600" b="0" baseline="0" dirty="0" smtClean="0"/>
                        <a:t> of the main characters.  FBI agents Anderson and Ward. The two do not seem to get along. </a:t>
                      </a:r>
                    </a:p>
                    <a:p>
                      <a:r>
                        <a:rPr lang="en-US" sz="1600" b="1" baseline="0" dirty="0" smtClean="0"/>
                        <a:t>Alan Ward:  </a:t>
                      </a:r>
                      <a:r>
                        <a:rPr lang="en-US" sz="1600" b="0" baseline="0" dirty="0" smtClean="0"/>
                        <a:t>Is in charge.  He is a young straight laced agent that is very serous and focused on African American rights.</a:t>
                      </a:r>
                    </a:p>
                    <a:p>
                      <a:r>
                        <a:rPr lang="en-US" sz="1600" b="1" baseline="0" dirty="0" smtClean="0"/>
                        <a:t>Rupert Anderson</a:t>
                      </a:r>
                      <a:r>
                        <a:rPr lang="en-US" sz="1600" b="0" baseline="0" dirty="0" smtClean="0"/>
                        <a:t>:  He is laid back cynical agent.  Seem a bit callous and casual about the case.  Although he does not seem to care a great deal you do seem to get the impression that he does not agree with what is happening in the South and the KKK.</a:t>
                      </a:r>
                    </a:p>
                    <a:p>
                      <a:endParaRPr lang="en-US" sz="1600" b="1" dirty="0" smtClean="0"/>
                    </a:p>
                    <a:p>
                      <a:endParaRPr lang="en-US" sz="1600" b="0" baseline="0" dirty="0" smtClean="0"/>
                    </a:p>
                    <a:p>
                      <a:endParaRPr lang="en-US" sz="1600" b="0" baseline="0" dirty="0" smtClean="0"/>
                    </a:p>
                  </a:txBody>
                  <a:tcPr/>
                </a:tc>
                <a:tc>
                  <a:txBody>
                    <a:bodyPr/>
                    <a:lstStyle/>
                    <a:p>
                      <a:r>
                        <a:rPr lang="en-US" sz="1600" b="1" baseline="0" dirty="0" smtClean="0"/>
                        <a:t>Camera Shots:  </a:t>
                      </a:r>
                      <a:r>
                        <a:rPr lang="en-US" sz="1600" b="0" baseline="0" dirty="0" smtClean="0"/>
                        <a:t>Close up of two men travelling in a car. Having a conversation.  Close up of file showing  pictures and newspaper articles of the violence in the south.</a:t>
                      </a:r>
                    </a:p>
                    <a:p>
                      <a:r>
                        <a:rPr lang="en-US" sz="1600" b="1" baseline="0" dirty="0" smtClean="0"/>
                        <a:t>Costume:  </a:t>
                      </a:r>
                      <a:r>
                        <a:rPr lang="en-US" sz="1600" b="0" baseline="0" dirty="0" smtClean="0"/>
                        <a:t>Ward wears a full suit with thick glasses to portray a serious and straight laced image.   Anderson is down to his short sleeved shirt, his tie is loose, and is lounging in his chair.</a:t>
                      </a:r>
                    </a:p>
                    <a:p>
                      <a:r>
                        <a:rPr lang="en-US" sz="1600" b="1" baseline="0" dirty="0" smtClean="0"/>
                        <a:t>Dialogue</a:t>
                      </a:r>
                      <a:r>
                        <a:rPr lang="en-US" sz="1600" b="0" baseline="0" dirty="0" smtClean="0"/>
                        <a:t>:  “How long you been with the bureau” </a:t>
                      </a:r>
                    </a:p>
                    <a:p>
                      <a:r>
                        <a:rPr lang="en-US" sz="1600" b="0" baseline="0" dirty="0" smtClean="0"/>
                        <a:t>“…boss”  Identifies they are with the FBI and Ward is the boss.  “These </a:t>
                      </a:r>
                      <a:r>
                        <a:rPr lang="en-US" sz="1600" b="0" baseline="0" dirty="0" err="1" smtClean="0"/>
                        <a:t>klu</a:t>
                      </a:r>
                      <a:r>
                        <a:rPr lang="en-US" sz="1600" b="0" baseline="0" dirty="0" smtClean="0"/>
                        <a:t> </a:t>
                      </a:r>
                      <a:r>
                        <a:rPr lang="en-US" sz="1600" b="0" baseline="0" dirty="0" err="1" smtClean="0"/>
                        <a:t>kluxes</a:t>
                      </a:r>
                      <a:r>
                        <a:rPr lang="en-US" sz="1600" b="0" baseline="0" dirty="0" smtClean="0"/>
                        <a:t> are better with their lynching than their lyrics” Laughs Anderson.  Making fun of KKK, but not addressing the situation in a serious manner.</a:t>
                      </a:r>
                    </a:p>
                    <a:p>
                      <a:r>
                        <a:rPr lang="en-US" sz="1600" b="0" baseline="0" dirty="0" smtClean="0"/>
                        <a:t>“Just read the file Anderson.”  Shows Ward does not like Andersons clowning around and would like to remain professional.</a:t>
                      </a:r>
                    </a:p>
                    <a:p>
                      <a:r>
                        <a:rPr lang="en-US" sz="1600" b="1" i="1" baseline="0" dirty="0" smtClean="0"/>
                        <a:t>Note the Contrast between the two characters</a:t>
                      </a:r>
                      <a:r>
                        <a:rPr lang="en-US" sz="1600" b="0" baseline="0" dirty="0" smtClean="0"/>
                        <a:t>.</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835152"/>
          </a:xfrm>
        </p:spPr>
        <p:txBody>
          <a:bodyPr/>
          <a:lstStyle/>
          <a:p>
            <a:r>
              <a:rPr lang="en-US" dirty="0" smtClean="0"/>
              <a:t>Character</a:t>
            </a:r>
            <a:endParaRPr lang="en-US" dirty="0"/>
          </a:p>
        </p:txBody>
      </p:sp>
      <p:graphicFrame>
        <p:nvGraphicFramePr>
          <p:cNvPr id="4" name="Content Placeholder 3"/>
          <p:cNvGraphicFramePr>
            <a:graphicFrameLocks noGrp="1"/>
          </p:cNvGraphicFramePr>
          <p:nvPr>
            <p:ph idx="1"/>
          </p:nvPr>
        </p:nvGraphicFramePr>
        <p:xfrm>
          <a:off x="457200" y="838199"/>
          <a:ext cx="8229600" cy="5821681"/>
        </p:xfrm>
        <a:graphic>
          <a:graphicData uri="http://schemas.openxmlformats.org/drawingml/2006/table">
            <a:tbl>
              <a:tblPr firstRow="1" bandRow="1">
                <a:tableStyleId>{5C22544A-7EE6-4342-B048-85BDC9FD1C3A}</a:tableStyleId>
              </a:tblPr>
              <a:tblGrid>
                <a:gridCol w="4114800"/>
                <a:gridCol w="4114800"/>
              </a:tblGrid>
              <a:tr h="167640">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5349239">
                <a:tc>
                  <a:txBody>
                    <a:bodyPr/>
                    <a:lstStyle/>
                    <a:p>
                      <a:r>
                        <a:rPr lang="en-US" sz="1600" b="1" dirty="0" smtClean="0"/>
                        <a:t>Character:  </a:t>
                      </a:r>
                      <a:r>
                        <a:rPr lang="en-US" sz="1600" b="0" dirty="0" smtClean="0"/>
                        <a:t>Ward and Anderson have a formal relationship.  They have</a:t>
                      </a:r>
                      <a:r>
                        <a:rPr lang="en-US" sz="1600" b="0" baseline="0" dirty="0" smtClean="0"/>
                        <a:t> very different ways of dealing with the investigation and neither of them agree with the methods that the other uses.</a:t>
                      </a:r>
                      <a:endParaRPr lang="en-US" sz="1600" b="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r>
                        <a:rPr lang="en-US" sz="1600" b="1" baseline="0" dirty="0" smtClean="0"/>
                        <a:t>Character/Plot:  </a:t>
                      </a:r>
                      <a:r>
                        <a:rPr lang="en-US" sz="1600" b="0" baseline="0" dirty="0" smtClean="0"/>
                        <a:t>Scene outside of the Hospital after </a:t>
                      </a:r>
                      <a:r>
                        <a:rPr lang="en-US" sz="1600" b="0" baseline="0" dirty="0" err="1" smtClean="0"/>
                        <a:t>Mrs</a:t>
                      </a:r>
                      <a:r>
                        <a:rPr lang="en-US" sz="1600" b="0" baseline="0" dirty="0" smtClean="0"/>
                        <a:t> Pell was beaten.  Turning point in both the relationship between Ward and Anderson.  Also turning point in the investigation.  The characters have reached breaking point and they both struggle for power to solve the case</a:t>
                      </a:r>
                    </a:p>
                  </a:txBody>
                  <a:tcPr/>
                </a:tc>
                <a:tc>
                  <a:txBody>
                    <a:bodyPr/>
                    <a:lstStyle/>
                    <a:p>
                      <a:r>
                        <a:rPr lang="en-US" sz="1600" b="1" baseline="0" dirty="0" smtClean="0"/>
                        <a:t>Dialogue:  </a:t>
                      </a:r>
                      <a:r>
                        <a:rPr lang="en-US" sz="1600" b="0" baseline="0" dirty="0" smtClean="0"/>
                        <a:t>They always address the other as “</a:t>
                      </a:r>
                      <a:r>
                        <a:rPr lang="en-US" sz="1600" b="0" baseline="0" dirty="0" err="1" smtClean="0"/>
                        <a:t>Mr</a:t>
                      </a:r>
                      <a:r>
                        <a:rPr lang="en-US" sz="1600" b="0" baseline="0" dirty="0" smtClean="0"/>
                        <a:t> Anderson” or “</a:t>
                      </a:r>
                      <a:r>
                        <a:rPr lang="en-US" sz="1600" b="0" baseline="0" dirty="0" err="1" smtClean="0"/>
                        <a:t>Mr</a:t>
                      </a:r>
                      <a:r>
                        <a:rPr lang="en-US" sz="1600" b="0" baseline="0" dirty="0" smtClean="0"/>
                        <a:t> Ward”</a:t>
                      </a:r>
                    </a:p>
                    <a:p>
                      <a:endParaRPr lang="en-US" sz="1600" b="0" baseline="0" dirty="0" smtClean="0"/>
                    </a:p>
                    <a:p>
                      <a:r>
                        <a:rPr lang="en-US" sz="1600" b="0" baseline="0" dirty="0" smtClean="0"/>
                        <a:t>Anderson : “Would it make any difference if I told you that was the wrong thing to do.”  Ward: “No.”   </a:t>
                      </a:r>
                    </a:p>
                    <a:p>
                      <a:r>
                        <a:rPr lang="en-US" sz="1600" b="0" baseline="0" dirty="0" smtClean="0"/>
                        <a:t>Showing they had different views on how to proceed with the case.</a:t>
                      </a:r>
                    </a:p>
                    <a:p>
                      <a:endParaRPr lang="en-US" sz="1600" b="0" baseline="0" dirty="0" smtClean="0"/>
                    </a:p>
                    <a:p>
                      <a:r>
                        <a:rPr lang="en-US" sz="1600" b="0" baseline="0" dirty="0" smtClean="0"/>
                        <a:t>Anderson “Don’t put me on your perch, Mr. Ward”</a:t>
                      </a:r>
                    </a:p>
                    <a:p>
                      <a:r>
                        <a:rPr lang="en-US" sz="1600" b="0" baseline="0" dirty="0" smtClean="0"/>
                        <a:t>Ward: “Don’t drag me into your gutter, Mr. Anderson.”</a:t>
                      </a:r>
                    </a:p>
                    <a:p>
                      <a:endParaRPr lang="en-US" sz="1600" b="0" baseline="0" dirty="0" smtClean="0"/>
                    </a:p>
                    <a:p>
                      <a:r>
                        <a:rPr lang="en-US" sz="1600" b="1" baseline="0" dirty="0" smtClean="0"/>
                        <a:t>Soundtrack:  </a:t>
                      </a:r>
                      <a:r>
                        <a:rPr lang="en-US" sz="1600" b="0" baseline="0" dirty="0" smtClean="0"/>
                        <a:t>Drum rhythm </a:t>
                      </a:r>
                      <a:r>
                        <a:rPr lang="en-US" sz="1600" b="0" baseline="0" dirty="0" err="1" smtClean="0"/>
                        <a:t>symbolises</a:t>
                      </a:r>
                      <a:r>
                        <a:rPr lang="en-US" sz="1600" b="0" baseline="0" dirty="0" smtClean="0"/>
                        <a:t> conflict in the film.</a:t>
                      </a:r>
                    </a:p>
                    <a:p>
                      <a:r>
                        <a:rPr lang="en-US" sz="1600" b="1" baseline="0" dirty="0" err="1" smtClean="0"/>
                        <a:t>Mise</a:t>
                      </a:r>
                      <a:r>
                        <a:rPr lang="en-US" sz="1600" b="1" baseline="0" dirty="0" smtClean="0"/>
                        <a:t> en scene</a:t>
                      </a:r>
                      <a:r>
                        <a:rPr lang="en-US" sz="1600" b="0" baseline="0" dirty="0" smtClean="0"/>
                        <a:t>:  Stormy weather  also intensifies the conflict.  Anderson and Ward are wrestling physically.   </a:t>
                      </a:r>
                      <a:r>
                        <a:rPr lang="en-US" sz="1600" b="1" baseline="0" dirty="0" smtClean="0"/>
                        <a:t>Close ups </a:t>
                      </a:r>
                      <a:r>
                        <a:rPr lang="en-US" sz="1600" b="0" baseline="0" dirty="0" smtClean="0"/>
                        <a:t>show each character struggling to gain the upper hand physically, while they argue as to how they will proceed. </a:t>
                      </a:r>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835152"/>
          </a:xfrm>
        </p:spPr>
        <p:txBody>
          <a:bodyPr/>
          <a:lstStyle/>
          <a:p>
            <a:r>
              <a:rPr lang="en-US" dirty="0" smtClean="0"/>
              <a:t>Character</a:t>
            </a:r>
            <a:endParaRPr lang="en-US" dirty="0"/>
          </a:p>
        </p:txBody>
      </p:sp>
      <p:graphicFrame>
        <p:nvGraphicFramePr>
          <p:cNvPr id="4" name="Content Placeholder 3"/>
          <p:cNvGraphicFramePr>
            <a:graphicFrameLocks noGrp="1"/>
          </p:cNvGraphicFramePr>
          <p:nvPr>
            <p:ph idx="1"/>
          </p:nvPr>
        </p:nvGraphicFramePr>
        <p:xfrm>
          <a:off x="457200" y="838199"/>
          <a:ext cx="8229600" cy="5714999"/>
        </p:xfrm>
        <a:graphic>
          <a:graphicData uri="http://schemas.openxmlformats.org/drawingml/2006/table">
            <a:tbl>
              <a:tblPr firstRow="1" bandRow="1">
                <a:tableStyleId>{5C22544A-7EE6-4342-B048-85BDC9FD1C3A}</a:tableStyleId>
              </a:tblPr>
              <a:tblGrid>
                <a:gridCol w="4114800"/>
                <a:gridCol w="4114800"/>
              </a:tblGrid>
              <a:tr h="167640">
                <a:tc>
                  <a:txBody>
                    <a:bodyPr/>
                    <a:lstStyle/>
                    <a:p>
                      <a:r>
                        <a:rPr lang="en-US" dirty="0" smtClean="0"/>
                        <a:t>What</a:t>
                      </a:r>
                      <a:r>
                        <a:rPr lang="en-US" baseline="0" dirty="0" smtClean="0"/>
                        <a:t> do we know?</a:t>
                      </a:r>
                      <a:endParaRPr lang="en-US" dirty="0"/>
                    </a:p>
                  </a:txBody>
                  <a:tcPr/>
                </a:tc>
                <a:tc>
                  <a:txBody>
                    <a:bodyPr/>
                    <a:lstStyle/>
                    <a:p>
                      <a:r>
                        <a:rPr lang="en-US" dirty="0" smtClean="0"/>
                        <a:t>How do we know it?</a:t>
                      </a:r>
                      <a:endParaRPr lang="en-US" dirty="0"/>
                    </a:p>
                  </a:txBody>
                  <a:tcPr/>
                </a:tc>
              </a:tr>
              <a:tr h="5349239">
                <a:tc>
                  <a:txBody>
                    <a:bodyPr/>
                    <a:lstStyle/>
                    <a:p>
                      <a:endParaRPr lang="en-US" sz="1600" b="0" baseline="0" dirty="0" smtClean="0"/>
                    </a:p>
                    <a:p>
                      <a:r>
                        <a:rPr lang="en-US" sz="1600" b="1" baseline="0" dirty="0" smtClean="0"/>
                        <a:t>Character:  </a:t>
                      </a:r>
                      <a:r>
                        <a:rPr lang="en-US" sz="1600" b="0" baseline="0" dirty="0" smtClean="0"/>
                        <a:t>Although the two characters don’t seem to get along.  They are fighting for the same thing ‘justice.’</a:t>
                      </a:r>
                    </a:p>
                    <a:p>
                      <a:endParaRPr lang="en-US" sz="1600" b="0" baseline="0" dirty="0" smtClean="0"/>
                    </a:p>
                    <a:p>
                      <a:endParaRPr lang="en-US" sz="1600" b="0" baseline="0" dirty="0" smtClean="0"/>
                    </a:p>
                    <a:p>
                      <a:r>
                        <a:rPr lang="en-US" sz="1600" b="0" baseline="0" dirty="0" smtClean="0"/>
                        <a:t>Anderson does respect Ward in his own way.</a:t>
                      </a:r>
                    </a:p>
                    <a:p>
                      <a:endParaRPr lang="en-US" sz="1600" b="0" baseline="0" dirty="0" smtClean="0"/>
                    </a:p>
                    <a:p>
                      <a:endParaRPr lang="en-US" sz="1600" b="0" baseline="0" dirty="0" smtClean="0"/>
                    </a:p>
                    <a:p>
                      <a:endParaRPr lang="en-US" sz="1600" b="0" baseline="0" dirty="0" smtClean="0"/>
                    </a:p>
                    <a:p>
                      <a:endParaRPr lang="en-US" sz="1600" b="0" baseline="0" dirty="0" smtClean="0"/>
                    </a:p>
                    <a:p>
                      <a:r>
                        <a:rPr lang="en-US" sz="1600" b="0" baseline="0" dirty="0" smtClean="0"/>
                        <a:t>The two agents overcome their differences to work together for the greater good.  This shows they have developed a friendship beyond the formality at the start of the film.</a:t>
                      </a:r>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txBody>
                  <a:tcPr/>
                </a:tc>
                <a:tc>
                  <a:txBody>
                    <a:bodyPr/>
                    <a:lstStyle/>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endParaRPr lang="en-US" sz="1600" b="0" baseline="0" dirty="0" smtClean="0"/>
                    </a:p>
                    <a:p>
                      <a:r>
                        <a:rPr lang="en-US" sz="1600" b="1" baseline="0" dirty="0" smtClean="0"/>
                        <a:t>Dialogue:</a:t>
                      </a:r>
                    </a:p>
                    <a:p>
                      <a:r>
                        <a:rPr lang="en-US" sz="1600" b="0" baseline="0" dirty="0" smtClean="0"/>
                        <a:t>Anderson (about Ward): “</a:t>
                      </a:r>
                      <a:r>
                        <a:rPr lang="en-US" sz="1600" b="0" baseline="0" dirty="0" err="1" smtClean="0"/>
                        <a:t>Ballsey</a:t>
                      </a:r>
                      <a:r>
                        <a:rPr lang="en-US" sz="1600" b="0" baseline="0" dirty="0" smtClean="0"/>
                        <a:t> little bastard isn’t he.”</a:t>
                      </a:r>
                    </a:p>
                    <a:p>
                      <a:endParaRPr lang="en-US" sz="1600" b="0" baseline="0" dirty="0" smtClean="0"/>
                    </a:p>
                    <a:p>
                      <a:endParaRPr lang="en-US" sz="1600" b="0" baseline="0" dirty="0" smtClean="0"/>
                    </a:p>
                    <a:p>
                      <a:r>
                        <a:rPr lang="en-US" sz="1600" b="0" baseline="0" dirty="0" smtClean="0"/>
                        <a:t>Last lines</a:t>
                      </a:r>
                    </a:p>
                    <a:p>
                      <a:r>
                        <a:rPr lang="en-US" sz="1600" b="0" baseline="0" dirty="0" smtClean="0"/>
                        <a:t>Ward : ‘You </a:t>
                      </a:r>
                      <a:r>
                        <a:rPr lang="en-US" sz="1600" b="0" baseline="0" dirty="0" err="1" smtClean="0"/>
                        <a:t>wanna</a:t>
                      </a:r>
                      <a:r>
                        <a:rPr lang="en-US" sz="1600" b="0" baseline="0" dirty="0" smtClean="0"/>
                        <a:t> drive, Rupert?”</a:t>
                      </a:r>
                    </a:p>
                    <a:p>
                      <a:r>
                        <a:rPr lang="en-US" sz="1600" b="0" baseline="0" dirty="0" smtClean="0"/>
                        <a:t>Anderson: “Yeah.”</a:t>
                      </a: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Discussion Questions</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AU" dirty="0" smtClean="0"/>
              <a:t>1.  Examine the opening images:</a:t>
            </a:r>
          </a:p>
          <a:p>
            <a:pPr>
              <a:buNone/>
            </a:pPr>
            <a:r>
              <a:rPr lang="en-AU" dirty="0" smtClean="0"/>
              <a:t>• the white man drinking from one tap, the black boy drinking from another,	</a:t>
            </a:r>
          </a:p>
          <a:p>
            <a:pPr>
              <a:buNone/>
            </a:pPr>
            <a:r>
              <a:rPr lang="en-AU" dirty="0" smtClean="0"/>
              <a:t>• the burning wooden house,</a:t>
            </a:r>
          </a:p>
          <a:p>
            <a:pPr>
              <a:buNone/>
            </a:pPr>
            <a:r>
              <a:rPr lang="en-AU" dirty="0" smtClean="0"/>
              <a:t>• the sound of gospel singing,</a:t>
            </a:r>
          </a:p>
          <a:p>
            <a:pPr>
              <a:buNone/>
            </a:pPr>
            <a:r>
              <a:rPr lang="en-AU" dirty="0" smtClean="0"/>
              <a:t>• the car on the road at night,</a:t>
            </a:r>
          </a:p>
          <a:p>
            <a:pPr>
              <a:buNone/>
            </a:pPr>
            <a:r>
              <a:rPr lang="en-AU" dirty="0" smtClean="0"/>
              <a:t>• the car being followed.</a:t>
            </a:r>
          </a:p>
          <a:p>
            <a:pPr>
              <a:buNone/>
            </a:pPr>
            <a:r>
              <a:rPr lang="en-AU" dirty="0" smtClean="0"/>
              <a:t>What do you learn from these images?</a:t>
            </a:r>
          </a:p>
          <a:p>
            <a:pPr>
              <a:buNone/>
            </a:pPr>
            <a:r>
              <a:rPr lang="en-AU" dirty="0" smtClean="0"/>
              <a:t>What sort of film are/were you anticipating at this stage?</a:t>
            </a:r>
          </a:p>
          <a:p>
            <a:pPr>
              <a:buNone/>
            </a:pPr>
            <a:r>
              <a:rPr lang="en-AU" dirty="0" smtClean="0"/>
              <a:t> </a:t>
            </a:r>
          </a:p>
          <a:p>
            <a:pPr>
              <a:buNone/>
            </a:pPr>
            <a:r>
              <a:rPr lang="en-AU" dirty="0" smtClean="0"/>
              <a:t>2. When FBI agents Anderson and Ward drive into Jessup Town, Mississippi, what do the visuals tell you about the town?</a:t>
            </a:r>
          </a:p>
          <a:p>
            <a:pPr>
              <a:buNone/>
            </a:pPr>
            <a:r>
              <a:rPr lang="en-AU" dirty="0" smtClean="0"/>
              <a:t> </a:t>
            </a:r>
          </a:p>
          <a:p>
            <a:pPr>
              <a:buNone/>
            </a:pPr>
            <a:r>
              <a:rPr lang="en-AU" dirty="0" smtClean="0"/>
              <a:t>3. Sheriff Stuckey’s character is established through his appearance, his speech and what he says. Explain.</a:t>
            </a:r>
          </a:p>
          <a:p>
            <a:pPr>
              <a:buNone/>
            </a:pPr>
            <a:r>
              <a:rPr lang="en-AU" dirty="0" smtClean="0"/>
              <a:t> </a:t>
            </a:r>
          </a:p>
          <a:p>
            <a:pPr>
              <a:buNone/>
            </a:pPr>
            <a:r>
              <a:rPr lang="en-AU" dirty="0" smtClean="0"/>
              <a:t>4. Who were the boys who were killed at the beginning and what was their history?</a:t>
            </a:r>
          </a:p>
          <a:p>
            <a:pPr>
              <a:buNone/>
            </a:pPr>
            <a:r>
              <a:rPr lang="en-AU" dirty="0" smtClean="0"/>
              <a:t> </a:t>
            </a:r>
          </a:p>
          <a:p>
            <a:pPr>
              <a:buNone/>
            </a:pPr>
            <a:r>
              <a:rPr lang="en-AU" dirty="0" smtClean="0"/>
              <a:t>5. When Special Agent Ward eats in the area of the diner reserved for the blacks, we learn several things. Explain.</a:t>
            </a:r>
          </a:p>
          <a:p>
            <a:pPr>
              <a:buNone/>
            </a:pPr>
            <a:r>
              <a:rPr lang="en-AU"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NZ" dirty="0" smtClean="0"/>
              <a:t>AS 90381 </a:t>
            </a:r>
            <a:r>
              <a:rPr lang="en-AU" dirty="0" smtClean="0"/>
              <a:t>- </a:t>
            </a:r>
            <a:r>
              <a:rPr lang="en-NZ" dirty="0" smtClean="0"/>
              <a:t>Investigate a language or literature topic and present information in written form. </a:t>
            </a:r>
            <a:r>
              <a:rPr lang="en-AU" dirty="0" smtClean="0"/>
              <a:t>  </a:t>
            </a:r>
            <a:r>
              <a:rPr lang="en-NZ" dirty="0" smtClean="0"/>
              <a:t>3 (Internal)</a:t>
            </a:r>
          </a:p>
          <a:p>
            <a:r>
              <a:rPr lang="en-NZ" dirty="0" smtClean="0"/>
              <a:t>AS 90379 </a:t>
            </a:r>
            <a:r>
              <a:rPr lang="en-AU" dirty="0" smtClean="0"/>
              <a:t>- </a:t>
            </a:r>
            <a:r>
              <a:rPr lang="en-NZ" dirty="0" smtClean="0"/>
              <a:t>Analyse a visual or oral text.  2 (External)</a:t>
            </a:r>
            <a:endParaRPr lang="en-AU" dirty="0" smtClean="0"/>
          </a:p>
          <a:p>
            <a:endParaRPr lang="en-NZ" dirty="0" smtClean="0"/>
          </a:p>
          <a:p>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AU" dirty="0" smtClean="0"/>
              <a:t>6. The film makes great use of editing. That is, excerpts from two separate scenes are shown side by side so that they comment on each other. For example, the scene where the FBI agents are interviewing in the black household cuts to the scene where the white thugs go into the black area looking for Hollis. Why do you think the director uses this technique on this occasion? What effect does it have?</a:t>
            </a:r>
          </a:p>
          <a:p>
            <a:pPr>
              <a:buNone/>
            </a:pPr>
            <a:r>
              <a:rPr lang="en-AU" dirty="0" smtClean="0"/>
              <a:t> </a:t>
            </a:r>
          </a:p>
          <a:p>
            <a:pPr>
              <a:buNone/>
            </a:pPr>
            <a:r>
              <a:rPr lang="en-AU" dirty="0" smtClean="0"/>
              <a:t>7. Explain what you think is meant by Ward’s comment to Anderson: “Some things are worth dying for” and the reply, “Some things are worth killing for”.</a:t>
            </a:r>
          </a:p>
          <a:p>
            <a:pPr>
              <a:buNone/>
            </a:pPr>
            <a:r>
              <a:rPr lang="en-AU" dirty="0" smtClean="0"/>
              <a:t> </a:t>
            </a:r>
          </a:p>
          <a:p>
            <a:pPr>
              <a:buNone/>
            </a:pPr>
            <a:r>
              <a:rPr lang="en-AU" dirty="0" smtClean="0"/>
              <a:t>8. Of what significance is Anderson’s story about his father and the mule?</a:t>
            </a:r>
          </a:p>
          <a:p>
            <a:pPr>
              <a:buNone/>
            </a:pPr>
            <a:r>
              <a:rPr lang="en-AU" dirty="0" smtClean="0"/>
              <a:t> </a:t>
            </a:r>
          </a:p>
          <a:p>
            <a:pPr>
              <a:buNone/>
            </a:pPr>
            <a:r>
              <a:rPr lang="en-AU" dirty="0" smtClean="0"/>
              <a:t>9. This film makes use of the convention of the mismatched duo who end up learning from each other. Keep a record of the changing and developing </a:t>
            </a:r>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AU" dirty="0" smtClean="0"/>
              <a:t>10. In the barber’s shop scene the mayor and sheriff try to frighten Anderson off. Examine the camera angles and show how they emphasise the power relationship between the men.</a:t>
            </a:r>
          </a:p>
          <a:p>
            <a:pPr>
              <a:buNone/>
            </a:pPr>
            <a:r>
              <a:rPr lang="en-AU" dirty="0" smtClean="0"/>
              <a:t> </a:t>
            </a:r>
          </a:p>
          <a:p>
            <a:pPr>
              <a:buNone/>
            </a:pPr>
            <a:r>
              <a:rPr lang="en-AU" dirty="0" smtClean="0"/>
              <a:t>11. What is the effect of the image of the FBI men in suits wading through  the swamp? What comment do you think is being made?</a:t>
            </a:r>
          </a:p>
          <a:p>
            <a:pPr>
              <a:buNone/>
            </a:pPr>
            <a:r>
              <a:rPr lang="en-AU" dirty="0" smtClean="0"/>
              <a:t> </a:t>
            </a:r>
          </a:p>
          <a:p>
            <a:pPr>
              <a:buNone/>
            </a:pPr>
            <a:r>
              <a:rPr lang="en-AU" dirty="0" smtClean="0"/>
              <a:t>12. Comment on the way in which the film makes use of sound-bite interviews with the locals while the search continues for the bodies of the civil rights workers. Why are these included? (Sound-bite interviews are quick comments from individuals who are involved in some way in a particular event)</a:t>
            </a:r>
          </a:p>
          <a:p>
            <a:pPr>
              <a:buNone/>
            </a:pPr>
            <a:r>
              <a:rPr lang="en-AU" dirty="0" smtClean="0"/>
              <a:t> </a:t>
            </a:r>
          </a:p>
          <a:p>
            <a:pPr>
              <a:buNone/>
            </a:pPr>
            <a:r>
              <a:rPr lang="en-AU" dirty="0" smtClean="0"/>
              <a:t>13. Why does the director include the scene with Pell’s wife and Betsy’s child? Note the close-ups of Pell’s face and Mary’s face. What do you think one of them is thinking?</a:t>
            </a:r>
          </a:p>
          <a:p>
            <a:pPr>
              <a:buNone/>
            </a:pPr>
            <a:r>
              <a:rPr lang="en-AU" dirty="0" smtClean="0"/>
              <a:t> </a:t>
            </a:r>
          </a:p>
          <a:p>
            <a:pPr>
              <a:buNone/>
            </a:pPr>
            <a:r>
              <a:rPr lang="en-AU" dirty="0" smtClean="0"/>
              <a:t>14. List the various races that Clayton </a:t>
            </a:r>
            <a:r>
              <a:rPr lang="en-AU" dirty="0" err="1" smtClean="0"/>
              <a:t>Townley</a:t>
            </a:r>
            <a:r>
              <a:rPr lang="en-AU" dirty="0" smtClean="0"/>
              <a:t> of the Ku Klux Klan says he stands against.</a:t>
            </a:r>
          </a:p>
          <a:p>
            <a:pPr>
              <a:buNone/>
            </a:pPr>
            <a:r>
              <a:rPr lang="en-AU" dirty="0" smtClean="0"/>
              <a:t> </a:t>
            </a:r>
          </a:p>
          <a:p>
            <a:pPr>
              <a:buNone/>
            </a:pPr>
            <a:r>
              <a:rPr lang="en-AU" dirty="0" smtClean="0"/>
              <a:t>15. What is the effect of the shot in which Pell’s wife gives Anderson the information he has been wanting? Why do you think the director used this technique?</a:t>
            </a:r>
          </a:p>
          <a:p>
            <a:pPr>
              <a:buNone/>
            </a:pPr>
            <a:r>
              <a:rPr lang="en-AU" dirty="0" smtClean="0"/>
              <a:t> </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AU" dirty="0" smtClean="0"/>
              <a:t>16. Two events mark the turning points in the film. The first one is the result of the court case. What is the second one? What change does this second event cause in Ward, in particular?</a:t>
            </a:r>
          </a:p>
          <a:p>
            <a:pPr>
              <a:buNone/>
            </a:pPr>
            <a:r>
              <a:rPr lang="en-AU" dirty="0" smtClean="0"/>
              <a:t> </a:t>
            </a:r>
          </a:p>
          <a:p>
            <a:pPr>
              <a:buNone/>
            </a:pPr>
            <a:r>
              <a:rPr lang="en-AU" dirty="0" smtClean="0"/>
              <a:t>17. This film uses various methods to create tension. Choose a scene and explain how these techniques add to their tension:</a:t>
            </a:r>
          </a:p>
          <a:p>
            <a:pPr>
              <a:buNone/>
            </a:pPr>
            <a:r>
              <a:rPr lang="en-AU" dirty="0" smtClean="0"/>
              <a:t>		• cutting/editing</a:t>
            </a:r>
          </a:p>
          <a:p>
            <a:pPr>
              <a:buNone/>
            </a:pPr>
            <a:r>
              <a:rPr lang="en-AU" dirty="0" smtClean="0"/>
              <a:t>		• music</a:t>
            </a:r>
          </a:p>
          <a:p>
            <a:pPr>
              <a:buNone/>
            </a:pPr>
            <a:r>
              <a:rPr lang="en-AU" dirty="0" smtClean="0"/>
              <a:t>		• lighting.</a:t>
            </a:r>
          </a:p>
          <a:p>
            <a:pPr>
              <a:buNone/>
            </a:pPr>
            <a:r>
              <a:rPr lang="en-AU" dirty="0" smtClean="0"/>
              <a:t> </a:t>
            </a:r>
          </a:p>
          <a:p>
            <a:pPr>
              <a:buNone/>
            </a:pPr>
            <a:r>
              <a:rPr lang="en-AU" dirty="0" smtClean="0"/>
              <a:t>18. If asked, Anderson would probably say that the end justifies the means. What are the things that he, Ward or other FBI men do that could be said to be wrong in themselves but which are done for good reasons. What is your response to this particular philosophy; do you think that the end can justify the means?</a:t>
            </a:r>
          </a:p>
          <a:p>
            <a:pPr>
              <a:buNone/>
            </a:pPr>
            <a:r>
              <a:rPr lang="en-AU" dirty="0" smtClean="0"/>
              <a:t> </a:t>
            </a:r>
          </a:p>
          <a:p>
            <a:pPr>
              <a:buNone/>
            </a:pPr>
            <a:r>
              <a:rPr lang="en-AU" dirty="0" smtClean="0"/>
              <a:t>19. Ward says of the mayor who hangs himself, “Anyone’s guilty who  watches this happen and pretends it isn’t” Is he only talking about the mayor? Explain.</a:t>
            </a:r>
          </a:p>
          <a:p>
            <a:pPr>
              <a:buNone/>
            </a:pPr>
            <a:r>
              <a:rPr lang="en-AU" dirty="0" smtClean="0"/>
              <a:t> </a:t>
            </a:r>
          </a:p>
          <a:p>
            <a:pPr>
              <a:buNone/>
            </a:pPr>
            <a:r>
              <a:rPr lang="en-AU" dirty="0" smtClean="0"/>
              <a:t>20. How are the final images of the film meant to be optimistic ones? Do you feel optimistic at this stage?</a:t>
            </a:r>
          </a:p>
          <a:p>
            <a:pPr>
              <a:buNone/>
            </a:pPr>
            <a:r>
              <a:rPr lang="en-AU" dirty="0" smtClean="0"/>
              <a:t> </a:t>
            </a:r>
          </a:p>
          <a:p>
            <a:pPr>
              <a:buNone/>
            </a:pPr>
            <a:r>
              <a:rPr lang="en-AU" dirty="0" smtClean="0"/>
              <a:t>21. What is your response to the film and the issues raised by it? Does it have relevance to your life? To </a:t>
            </a:r>
            <a:r>
              <a:rPr lang="en-AU" dirty="0" smtClean="0"/>
              <a:t> </a:t>
            </a:r>
            <a:r>
              <a:rPr lang="en-AU" dirty="0" smtClean="0"/>
              <a:t>New Zealand</a:t>
            </a:r>
            <a:r>
              <a:rPr lang="en-AU" dirty="0" smtClean="0"/>
              <a:t>?</a:t>
            </a:r>
            <a:endParaRPr lang="en-AU" dirty="0" smtClean="0"/>
          </a:p>
          <a:p>
            <a:pPr>
              <a:buNone/>
            </a:pP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Visual text, what you need to know.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Learn	</a:t>
            </a:r>
          </a:p>
          <a:p>
            <a:pPr lvl="1"/>
            <a:r>
              <a:rPr lang="en-US" dirty="0" smtClean="0"/>
              <a:t>The title</a:t>
            </a:r>
          </a:p>
          <a:p>
            <a:pPr lvl="1"/>
            <a:r>
              <a:rPr lang="en-US" dirty="0" smtClean="0"/>
              <a:t>The name of the director.</a:t>
            </a:r>
          </a:p>
          <a:p>
            <a:pPr lvl="1"/>
            <a:r>
              <a:rPr lang="en-US" dirty="0" smtClean="0"/>
              <a:t>The names of the characters.</a:t>
            </a:r>
          </a:p>
          <a:p>
            <a:pPr lvl="1"/>
            <a:r>
              <a:rPr lang="en-US" dirty="0" smtClean="0"/>
              <a:t>The set:  where and when the text is based.</a:t>
            </a:r>
          </a:p>
          <a:p>
            <a:pPr lvl="1"/>
            <a:r>
              <a:rPr lang="en-US" dirty="0" smtClean="0"/>
              <a:t>The plot – the beginning and the ending and key events in between</a:t>
            </a:r>
          </a:p>
          <a:p>
            <a:pPr lvl="1"/>
            <a:r>
              <a:rPr lang="en-US" dirty="0" smtClean="0"/>
              <a:t>The themes.</a:t>
            </a:r>
          </a:p>
          <a:p>
            <a:pPr lvl="1"/>
            <a:r>
              <a:rPr lang="en-US" dirty="0" smtClean="0"/>
              <a:t>The techniques used in the film, and what effect they have.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solidFill>
                  <a:schemeClr val="bg2">
                    <a:lumMod val="50000"/>
                  </a:schemeClr>
                </a:solidFill>
              </a:rPr>
              <a:t>By the end of this unit, you should be able to:</a:t>
            </a:r>
            <a:endParaRPr lang="en-US" dirty="0"/>
          </a:p>
        </p:txBody>
      </p:sp>
      <p:sp>
        <p:nvSpPr>
          <p:cNvPr id="3" name="Content Placeholder 2"/>
          <p:cNvSpPr>
            <a:spLocks noGrp="1"/>
          </p:cNvSpPr>
          <p:nvPr>
            <p:ph idx="1"/>
          </p:nvPr>
        </p:nvSpPr>
        <p:spPr/>
        <p:txBody>
          <a:bodyPr>
            <a:normAutofit fontScale="85000" lnSpcReduction="10000"/>
          </a:bodyPr>
          <a:lstStyle/>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Identify and analyse film language accurately;</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Analyse film image and sequences in detail;</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Analyse and discuss the use of narrative techniques, including motifs, transitions and editing;</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Analyse the way visual and verbal film techniques are used to reveal plot, setting, character;</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Use film terminology accurately and with confidence;</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Discuss the way the film presents themes;</a:t>
            </a:r>
          </a:p>
          <a:p>
            <a:pPr marL="548640" indent="-411480" fontAlgn="auto">
              <a:spcAft>
                <a:spcPts val="0"/>
              </a:spcAft>
              <a:buClr>
                <a:schemeClr val="tx1">
                  <a:shade val="95000"/>
                </a:schemeClr>
              </a:buClr>
              <a:buFont typeface="Wingdings 2"/>
              <a:buChar char=""/>
              <a:defRPr/>
            </a:pPr>
            <a:r>
              <a:rPr lang="en-NZ" dirty="0" smtClean="0">
                <a:latin typeface="Blue Highway Linocut" pitchFamily="2" charset="0"/>
              </a:rPr>
              <a:t>Write an essay about an aspect of the text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techniques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Montage – A fast moving sequence in which many shots are combined – can be used to sum up a long process.</a:t>
            </a:r>
          </a:p>
          <a:p>
            <a:r>
              <a:rPr lang="en-US" dirty="0" smtClean="0"/>
              <a:t>Special effects – Very important in this film.  Computer programming and trick photography used to show things are not always as they seem.</a:t>
            </a:r>
          </a:p>
          <a:p>
            <a:r>
              <a:rPr lang="en-US" dirty="0" smtClean="0"/>
              <a:t>Mise en scene – How a shot is put together.  What can you see,  what is in focus, where is everything in the shot.</a:t>
            </a:r>
          </a:p>
          <a:p>
            <a:r>
              <a:rPr lang="en-US" dirty="0" smtClean="0"/>
              <a:t>Zoom – Zoom in, Zoom out – can move closer or further away from an object.</a:t>
            </a:r>
          </a:p>
          <a:p>
            <a:r>
              <a:rPr lang="en-US" dirty="0" smtClean="0"/>
              <a:t>Pan – camera movement either right to left or left to right.</a:t>
            </a:r>
          </a:p>
          <a:p>
            <a:r>
              <a:rPr lang="en-US" dirty="0" smtClean="0"/>
              <a:t>Sound effects – sounds other than words.</a:t>
            </a:r>
          </a:p>
          <a:p>
            <a:r>
              <a:rPr lang="en-US" dirty="0" smtClean="0"/>
              <a:t>Sound mix – combination of dialogue, music and sound effects to make up the sound track.</a:t>
            </a:r>
          </a:p>
          <a:p>
            <a:r>
              <a:rPr lang="en-US" dirty="0" smtClean="0"/>
              <a:t>Camera angles and shots</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techniques</a:t>
            </a:r>
            <a:endParaRPr lang="en-US" dirty="0"/>
          </a:p>
        </p:txBody>
      </p:sp>
      <p:sp>
        <p:nvSpPr>
          <p:cNvPr id="3" name="Content Placeholder 2"/>
          <p:cNvSpPr>
            <a:spLocks noGrp="1"/>
          </p:cNvSpPr>
          <p:nvPr>
            <p:ph idx="1"/>
          </p:nvPr>
        </p:nvSpPr>
        <p:spPr>
          <a:xfrm>
            <a:off x="914400" y="1426464"/>
            <a:ext cx="7772400" cy="4929096"/>
          </a:xfrm>
        </p:spPr>
        <p:txBody>
          <a:bodyPr>
            <a:normAutofit lnSpcReduction="10000"/>
          </a:bodyPr>
          <a:lstStyle/>
          <a:p>
            <a:r>
              <a:rPr lang="en-US" dirty="0" smtClean="0"/>
              <a:t>Extreme long shot or establishing shot</a:t>
            </a:r>
          </a:p>
          <a:p>
            <a:r>
              <a:rPr lang="en-US" dirty="0" smtClean="0"/>
              <a:t>Long shot</a:t>
            </a:r>
          </a:p>
          <a:p>
            <a:r>
              <a:rPr lang="en-US" dirty="0" smtClean="0"/>
              <a:t>Full shot</a:t>
            </a:r>
          </a:p>
          <a:p>
            <a:r>
              <a:rPr lang="en-US" dirty="0" smtClean="0"/>
              <a:t>Medium or mid shot</a:t>
            </a:r>
          </a:p>
          <a:p>
            <a:r>
              <a:rPr lang="en-US" dirty="0" smtClean="0"/>
              <a:t>Close-up</a:t>
            </a:r>
          </a:p>
          <a:p>
            <a:r>
              <a:rPr lang="en-US" dirty="0" smtClean="0"/>
              <a:t>Extreme close-up</a:t>
            </a:r>
          </a:p>
          <a:p>
            <a:r>
              <a:rPr lang="en-US" dirty="0" smtClean="0"/>
              <a:t>Overshot or overhead shot</a:t>
            </a:r>
          </a:p>
          <a:p>
            <a:r>
              <a:rPr lang="en-US" dirty="0" smtClean="0"/>
              <a:t>High angle shot</a:t>
            </a:r>
          </a:p>
          <a:p>
            <a:r>
              <a:rPr lang="en-US" dirty="0" smtClean="0"/>
              <a:t>Low angle shot</a:t>
            </a:r>
          </a:p>
          <a:p>
            <a:r>
              <a:rPr lang="en-US" dirty="0" smtClean="0"/>
              <a:t>Undershot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first viewing</a:t>
            </a:r>
            <a:endParaRPr lang="en-US" dirty="0"/>
          </a:p>
        </p:txBody>
      </p:sp>
      <p:sp>
        <p:nvSpPr>
          <p:cNvPr id="3" name="Content Placeholder 2"/>
          <p:cNvSpPr>
            <a:spLocks noGrp="1"/>
          </p:cNvSpPr>
          <p:nvPr>
            <p:ph idx="1"/>
          </p:nvPr>
        </p:nvSpPr>
        <p:spPr/>
        <p:txBody>
          <a:bodyPr>
            <a:normAutofit fontScale="92500" lnSpcReduction="20000"/>
          </a:bodyPr>
          <a:lstStyle/>
          <a:p>
            <a:pPr lvl="0"/>
            <a:r>
              <a:rPr lang="en-NZ" dirty="0" smtClean="0"/>
              <a:t>I liked/disliked this film because… </a:t>
            </a:r>
            <a:endParaRPr lang="en-AU" dirty="0" smtClean="0"/>
          </a:p>
          <a:p>
            <a:pPr lvl="0"/>
            <a:r>
              <a:rPr lang="en-NZ" dirty="0" smtClean="0"/>
              <a:t>This film made me think about… (3 themes/ideas)</a:t>
            </a:r>
            <a:endParaRPr lang="en-AU" dirty="0" smtClean="0"/>
          </a:p>
          <a:p>
            <a:pPr lvl="0"/>
            <a:r>
              <a:rPr lang="en-NZ" dirty="0" smtClean="0"/>
              <a:t>My favourite character was…because…</a:t>
            </a:r>
            <a:endParaRPr lang="en-AU" dirty="0" smtClean="0"/>
          </a:p>
          <a:p>
            <a:pPr lvl="0"/>
            <a:r>
              <a:rPr lang="en-NZ" dirty="0" smtClean="0"/>
              <a:t>My least favourite character was…because… </a:t>
            </a:r>
            <a:endParaRPr lang="en-AU" dirty="0" smtClean="0"/>
          </a:p>
          <a:p>
            <a:pPr lvl="0"/>
            <a:r>
              <a:rPr lang="en-NZ" dirty="0" smtClean="0"/>
              <a:t>I was shocked when/that….</a:t>
            </a:r>
            <a:endParaRPr lang="en-AU" dirty="0" smtClean="0"/>
          </a:p>
          <a:p>
            <a:pPr lvl="0"/>
            <a:r>
              <a:rPr lang="en-NZ" dirty="0" smtClean="0"/>
              <a:t>Is there one pivotal scene in this film?  Discuss.</a:t>
            </a:r>
            <a:endParaRPr lang="en-AU" dirty="0" smtClean="0"/>
          </a:p>
          <a:p>
            <a:pPr lvl="0"/>
            <a:r>
              <a:rPr lang="en-NZ" dirty="0" smtClean="0"/>
              <a:t>The ending of the film is/is not satisfying.  Explain.</a:t>
            </a:r>
            <a:endParaRPr lang="en-AU" dirty="0" smtClean="0"/>
          </a:p>
          <a:p>
            <a:pPr lvl="0"/>
            <a:r>
              <a:rPr lang="en-NZ" dirty="0" smtClean="0"/>
              <a:t>Choose one word that you think describes this film and explain why you have chosen that word.</a:t>
            </a:r>
            <a:endParaRPr lang="en-AU"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film link to our theme?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Prejudice – Presentation of segregation in Southern America.  Racial violence and hatred. Prejudice was taught from childhood in Mississippi.</a:t>
            </a:r>
          </a:p>
          <a:p>
            <a:pPr>
              <a:buNone/>
            </a:pPr>
            <a:r>
              <a:rPr lang="en-US" dirty="0" smtClean="0"/>
              <a:t>Standing up for your beliefs – Can have consequences.  Standing up for your beliefs can change lives.  Make sure what you believe in is the truth.  Standing up for your beliefs may be hard, but will give you some self respect and dignity.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did we find out? How did we know?</a:t>
            </a:r>
            <a:endParaRPr lang="en-US" dirty="0"/>
          </a:p>
        </p:txBody>
      </p:sp>
      <p:sp>
        <p:nvSpPr>
          <p:cNvPr id="3" name="Content Placeholder 2"/>
          <p:cNvSpPr>
            <a:spLocks noGrp="1"/>
          </p:cNvSpPr>
          <p:nvPr>
            <p:ph idx="1"/>
          </p:nvPr>
        </p:nvSpPr>
        <p:spPr/>
        <p:txBody>
          <a:bodyPr numCol="2">
            <a:normAutofit/>
          </a:bodyPr>
          <a:lstStyle/>
          <a:p>
            <a:r>
              <a:rPr lang="en-US" dirty="0" smtClean="0"/>
              <a:t>About Character</a:t>
            </a:r>
          </a:p>
          <a:p>
            <a:r>
              <a:rPr lang="en-US" dirty="0" smtClean="0"/>
              <a:t>About Plot</a:t>
            </a:r>
          </a:p>
          <a:p>
            <a:endParaRPr lang="en-US" dirty="0" smtClean="0"/>
          </a:p>
          <a:p>
            <a:endParaRPr lang="en-US" dirty="0" smtClean="0"/>
          </a:p>
          <a:p>
            <a:endParaRPr lang="en-US" dirty="0" smtClean="0"/>
          </a:p>
          <a:p>
            <a:endParaRPr lang="en-US" dirty="0" smtClean="0"/>
          </a:p>
          <a:p>
            <a:pPr>
              <a:buNone/>
            </a:pPr>
            <a:endParaRPr lang="en-US" dirty="0" smtClean="0"/>
          </a:p>
          <a:p>
            <a:endParaRPr lang="en-US" dirty="0" smtClean="0"/>
          </a:p>
          <a:p>
            <a:endParaRPr lang="en-US" dirty="0" smtClean="0"/>
          </a:p>
          <a:p>
            <a:r>
              <a:rPr lang="en-US" dirty="0" smtClean="0"/>
              <a:t>About Theme</a:t>
            </a:r>
          </a:p>
          <a:p>
            <a:r>
              <a:rPr lang="en-US" dirty="0" smtClean="0"/>
              <a:t>About Setting</a:t>
            </a:r>
            <a:endParaRPr lang="en-US" dirty="0"/>
          </a:p>
        </p:txBody>
      </p:sp>
      <p:graphicFrame>
        <p:nvGraphicFramePr>
          <p:cNvPr id="4" name="Table 3"/>
          <p:cNvGraphicFramePr>
            <a:graphicFrameLocks noGrp="1"/>
          </p:cNvGraphicFramePr>
          <p:nvPr/>
        </p:nvGraphicFramePr>
        <p:xfrm>
          <a:off x="1676400" y="3352800"/>
          <a:ext cx="5257800" cy="2103120"/>
        </p:xfrm>
        <a:graphic>
          <a:graphicData uri="http://schemas.openxmlformats.org/drawingml/2006/table">
            <a:tbl>
              <a:tblPr firstRow="1" bandRow="1">
                <a:tableStyleId>{5C22544A-7EE6-4342-B048-85BDC9FD1C3A}</a:tableStyleId>
              </a:tblPr>
              <a:tblGrid>
                <a:gridCol w="2628900"/>
                <a:gridCol w="2628900"/>
              </a:tblGrid>
              <a:tr h="0">
                <a:tc>
                  <a:txBody>
                    <a:bodyPr/>
                    <a:lstStyle/>
                    <a:p>
                      <a:r>
                        <a:rPr lang="en-US" dirty="0" smtClean="0"/>
                        <a:t>What do we know?</a:t>
                      </a:r>
                      <a:endParaRPr lang="en-US" dirty="0"/>
                    </a:p>
                  </a:txBody>
                  <a:tcPr/>
                </a:tc>
                <a:tc>
                  <a:txBody>
                    <a:bodyPr/>
                    <a:lstStyle/>
                    <a:p>
                      <a:r>
                        <a:rPr lang="en-US" dirty="0" smtClean="0"/>
                        <a:t>How do we know it? </a:t>
                      </a:r>
                      <a:endParaRPr lang="en-US" dirty="0"/>
                    </a:p>
                  </a:txBody>
                  <a:tcPr/>
                </a:tc>
              </a:tr>
              <a:tr h="1737360">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1355</TotalTime>
  <Words>3217</Words>
  <Application>Microsoft Macintosh PowerPoint</Application>
  <PresentationFormat>On-screen Show (4:3)</PresentationFormat>
  <Paragraphs>263</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Module</vt:lpstr>
      <vt:lpstr>Film Study Mississippi Burning</vt:lpstr>
      <vt:lpstr>Slide 2</vt:lpstr>
      <vt:lpstr>Visual text, what you need to know.</vt:lpstr>
      <vt:lpstr>By the end of this unit, you should be able to:</vt:lpstr>
      <vt:lpstr>Film techniques</vt:lpstr>
      <vt:lpstr>Film techniques</vt:lpstr>
      <vt:lpstr>After first viewing</vt:lpstr>
      <vt:lpstr>How does this film link to our theme?</vt:lpstr>
      <vt:lpstr>What did we find out? How did we know?</vt:lpstr>
      <vt:lpstr>Opening Scenes</vt:lpstr>
      <vt:lpstr>Opening Scenes</vt:lpstr>
      <vt:lpstr>Slide 12</vt:lpstr>
      <vt:lpstr>Slide 13</vt:lpstr>
      <vt:lpstr>Closing Scenes</vt:lpstr>
      <vt:lpstr>Slide 15</vt:lpstr>
      <vt:lpstr>Character</vt:lpstr>
      <vt:lpstr>Character</vt:lpstr>
      <vt:lpstr>Character</vt:lpstr>
      <vt:lpstr>Discussion Questions</vt:lpstr>
      <vt:lpstr>Discussion Questions</vt:lpstr>
      <vt:lpstr>Discussion Questions</vt:lpstr>
      <vt:lpstr>Discussion Questions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Study Mississippi Burning</dc:title>
  <dc:creator>Amy  Price</dc:creator>
  <cp:lastModifiedBy>Amy  Price</cp:lastModifiedBy>
  <cp:revision>31</cp:revision>
  <dcterms:created xsi:type="dcterms:W3CDTF">2010-03-01T20:14:48Z</dcterms:created>
  <dcterms:modified xsi:type="dcterms:W3CDTF">2010-03-01T21:39:21Z</dcterms:modified>
</cp:coreProperties>
</file>