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sldIdLst>
    <p:sldId id="256" r:id="rId2"/>
    <p:sldId id="257" r:id="rId3"/>
    <p:sldId id="258"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9" d="100"/>
          <a:sy n="89" d="100"/>
        </p:scale>
        <p:origin x="-166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AU"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dirty="0"/>
          </a:p>
        </p:txBody>
      </p:sp>
      <p:sp>
        <p:nvSpPr>
          <p:cNvPr id="15" name="Date Placeholder 14"/>
          <p:cNvSpPr>
            <a:spLocks noGrp="1"/>
          </p:cNvSpPr>
          <p:nvPr>
            <p:ph type="dt" sz="half" idx="10"/>
          </p:nvPr>
        </p:nvSpPr>
        <p:spPr/>
        <p:txBody>
          <a:bodyPr/>
          <a:lstStyle/>
          <a:p>
            <a:fld id="{2069C06D-4ED8-42C6-905D-CA84CA1B6CBF}" type="datetime2">
              <a:rPr lang="en-US" smtClean="0"/>
              <a:t>Wednesday, 5 September 12</a:t>
            </a:fld>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A56EEE0E-EDB0-4D84-86B0-50833DF22902}" type="datetime2">
              <a:rPr lang="en-US" smtClean="0"/>
              <a:t>Wednesday, 5 September 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AU"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4" name="Date Placeholder 3"/>
          <p:cNvSpPr>
            <a:spLocks noGrp="1"/>
          </p:cNvSpPr>
          <p:nvPr>
            <p:ph type="dt" sz="half" idx="10"/>
          </p:nvPr>
        </p:nvSpPr>
        <p:spPr/>
        <p:txBody>
          <a:bodyPr/>
          <a:lstStyle/>
          <a:p>
            <a:fld id="{5114372C-B5AB-4C39-B273-B99224EB4DD5}" type="datetime2">
              <a:rPr lang="en-US" smtClean="0"/>
              <a:t>Wednesday, 5 September 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13" name="Title 12"/>
          <p:cNvSpPr>
            <a:spLocks noGrp="1"/>
          </p:cNvSpPr>
          <p:nvPr>
            <p:ph type="title"/>
          </p:nvPr>
        </p:nvSpPr>
        <p:spPr/>
        <p:txBody>
          <a:bodyPr/>
          <a:lstStyle/>
          <a:p>
            <a:r>
              <a:rPr lang="en-AU" smtClean="0"/>
              <a:t>Click to edit Master title style</a:t>
            </a:r>
            <a:endParaRPr lang="en-US"/>
          </a:p>
        </p:txBody>
      </p:sp>
      <p:sp>
        <p:nvSpPr>
          <p:cNvPr id="14" name="Date Placeholder 13"/>
          <p:cNvSpPr>
            <a:spLocks noGrp="1"/>
          </p:cNvSpPr>
          <p:nvPr>
            <p:ph type="dt" sz="half" idx="10"/>
          </p:nvPr>
        </p:nvSpPr>
        <p:spPr/>
        <p:txBody>
          <a:bodyPr/>
          <a:lstStyle/>
          <a:p>
            <a:fld id="{14CB1CAA-32CD-4B55-B92A-B8F0843CACF4}" type="datetime2">
              <a:rPr lang="en-US" smtClean="0"/>
              <a:t>Wednesday, 5 September 12</a:t>
            </a:fld>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12" name="Date Placeholder 11"/>
          <p:cNvSpPr>
            <a:spLocks noGrp="1"/>
          </p:cNvSpPr>
          <p:nvPr>
            <p:ph type="dt" sz="half" idx="10"/>
          </p:nvPr>
        </p:nvSpPr>
        <p:spPr/>
        <p:txBody>
          <a:bodyPr/>
          <a:lstStyle/>
          <a:p>
            <a:fld id="{3AD8CDC4-3D19-4983-B478-82F6B8E5AB66}" type="datetime2">
              <a:rPr lang="en-US" smtClean="0"/>
              <a:t>Wednesday, 5 September 12</a:t>
            </a:fld>
            <a:endParaRPr lang="en-US" dirty="0"/>
          </a:p>
        </p:txBody>
      </p:sp>
      <p:sp>
        <p:nvSpPr>
          <p:cNvPr id="13" name="Slide Number Placeholder 12"/>
          <p:cNvSpPr>
            <a:spLocks noGrp="1"/>
          </p:cNvSpPr>
          <p:nvPr>
            <p:ph type="sldNum" sz="quarter" idx="11"/>
          </p:nvPr>
        </p:nvSpPr>
        <p:spPr/>
        <p:txBody>
          <a:bodyPr/>
          <a:lstStyle/>
          <a:p>
            <a:fld id="{1789C0F2-17E0-497A-9BBE-0C73201AAFE3}"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AU"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84B82477-D5D3-4181-8C11-75D0F2433A87}" type="datetime2">
              <a:rPr lang="en-US" smtClean="0"/>
              <a:t>Wednesday, 5 September 12</a:t>
            </a:fld>
            <a:endParaRPr lang="en-US" dirty="0"/>
          </a:p>
        </p:txBody>
      </p:sp>
      <p:sp>
        <p:nvSpPr>
          <p:cNvPr id="9" name="Slide Number Placeholder 8"/>
          <p:cNvSpPr>
            <a:spLocks noGrp="1"/>
          </p:cNvSpPr>
          <p:nvPr>
            <p:ph type="sldNum" sz="quarter" idx="11"/>
          </p:nvPr>
        </p:nvSpPr>
        <p:spPr/>
        <p:txBody>
          <a:bodyPr/>
          <a:lstStyle/>
          <a:p>
            <a:fld id="{1789C0F2-17E0-497A-9BBE-0C73201AAFE3}"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
        <p:nvSpPr>
          <p:cNvPr id="11" name="Title 10"/>
          <p:cNvSpPr>
            <a:spLocks noGrp="1"/>
          </p:cNvSpPr>
          <p:nvPr>
            <p:ph type="title"/>
          </p:nvPr>
        </p:nvSpPr>
        <p:spPr/>
        <p:txBody>
          <a:bodyPr/>
          <a:lstStyle/>
          <a:p>
            <a:r>
              <a:rPr lang="en-AU"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AU" smtClean="0"/>
              <a:t>Click to edit Master title style</a:t>
            </a:r>
            <a:endParaRPr lang="en-US" dirty="0"/>
          </a:p>
        </p:txBody>
      </p:sp>
      <p:sp>
        <p:nvSpPr>
          <p:cNvPr id="14" name="Date Placeholder 13"/>
          <p:cNvSpPr>
            <a:spLocks noGrp="1"/>
          </p:cNvSpPr>
          <p:nvPr>
            <p:ph type="dt" sz="half" idx="10"/>
          </p:nvPr>
        </p:nvSpPr>
        <p:spPr/>
        <p:txBody>
          <a:bodyPr/>
          <a:lstStyle/>
          <a:p>
            <a:fld id="{213E253B-1893-4367-8BAE-DF4BC10DC578}" type="datetime2">
              <a:rPr lang="en-US" smtClean="0"/>
              <a:t>Wednesday, 5 September 12</a:t>
            </a:fld>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AU" smtClean="0"/>
              <a:t>Click to edit Master title style</a:t>
            </a:r>
            <a:endParaRPr lang="en-US"/>
          </a:p>
        </p:txBody>
      </p:sp>
      <p:sp>
        <p:nvSpPr>
          <p:cNvPr id="7" name="Date Placeholder 6"/>
          <p:cNvSpPr>
            <a:spLocks noGrp="1"/>
          </p:cNvSpPr>
          <p:nvPr>
            <p:ph type="dt" sz="half" idx="10"/>
          </p:nvPr>
        </p:nvSpPr>
        <p:spPr/>
        <p:txBody>
          <a:bodyPr/>
          <a:lstStyle/>
          <a:p>
            <a:fld id="{8B62300D-25B3-4603-86C9-4CB776489F00}" type="datetime2">
              <a:rPr lang="en-US" smtClean="0"/>
              <a:t>Wednesday, 5 September 12</a:t>
            </a:fld>
            <a:endParaRPr lang="en-US" dirty="0"/>
          </a:p>
        </p:txBody>
      </p:sp>
      <p:sp>
        <p:nvSpPr>
          <p:cNvPr id="8" name="Slide Number Placeholder 7"/>
          <p:cNvSpPr>
            <a:spLocks noGrp="1"/>
          </p:cNvSpPr>
          <p:nvPr>
            <p:ph type="sldNum" sz="quarter" idx="11"/>
          </p:nvPr>
        </p:nvSpPr>
        <p:spPr/>
        <p:txBody>
          <a:bodyPr/>
          <a:lstStyle/>
          <a:p>
            <a:fld id="{1789C0F2-17E0-497A-9BBE-0C73201AAFE3}"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6314AD9-FCC8-48B7-B85B-012A91320DFF}" type="datetime2">
              <a:rPr lang="en-US" smtClean="0"/>
              <a:t>Wednesday, 5 September 12</a:t>
            </a:fld>
            <a:endParaRPr lang="en-US" dirty="0"/>
          </a:p>
        </p:txBody>
      </p:sp>
      <p:sp>
        <p:nvSpPr>
          <p:cNvPr id="6" name="Slide Number Placeholder 5"/>
          <p:cNvSpPr>
            <a:spLocks noGrp="1"/>
          </p:cNvSpPr>
          <p:nvPr>
            <p:ph type="sldNum" sz="quarter" idx="11"/>
          </p:nvPr>
        </p:nvSpPr>
        <p:spPr/>
        <p:txBody>
          <a:bodyPr/>
          <a:lstStyle/>
          <a:p>
            <a:fld id="{1789C0F2-17E0-497A-9BBE-0C73201AAFE3}"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15" name="Date Placeholder 14"/>
          <p:cNvSpPr>
            <a:spLocks noGrp="1"/>
          </p:cNvSpPr>
          <p:nvPr>
            <p:ph type="dt" sz="half" idx="10"/>
          </p:nvPr>
        </p:nvSpPr>
        <p:spPr/>
        <p:txBody>
          <a:bodyPr/>
          <a:lstStyle/>
          <a:p>
            <a:fld id="{3182DC50-D5DB-4F94-B367-9876CD2C4012}" type="datetime2">
              <a:rPr lang="en-US" smtClean="0"/>
              <a:t>Wednesday, 5 September 12</a:t>
            </a:fld>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
        <p:nvSpPr>
          <p:cNvPr id="18" name="Title 17"/>
          <p:cNvSpPr>
            <a:spLocks noGrp="1"/>
          </p:cNvSpPr>
          <p:nvPr>
            <p:ph type="title"/>
          </p:nvPr>
        </p:nvSpPr>
        <p:spPr/>
        <p:txBody>
          <a:bodyPr/>
          <a:lstStyle/>
          <a:p>
            <a:r>
              <a:rPr lang="en-AU"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Drag picture to placeholder or click icon to add</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AU" smtClean="0"/>
              <a:t>Click to edit Master title style</a:t>
            </a:r>
            <a:endParaRPr lang="en-US"/>
          </a:p>
        </p:txBody>
      </p:sp>
      <p:sp>
        <p:nvSpPr>
          <p:cNvPr id="13" name="Date Placeholder 12"/>
          <p:cNvSpPr>
            <a:spLocks noGrp="1"/>
          </p:cNvSpPr>
          <p:nvPr>
            <p:ph type="dt" sz="half" idx="10"/>
          </p:nvPr>
        </p:nvSpPr>
        <p:spPr/>
        <p:txBody>
          <a:bodyPr/>
          <a:lstStyle/>
          <a:p>
            <a:fld id="{292EB412-E790-42EA-81FE-2925D3A43D91}" type="datetime2">
              <a:rPr lang="en-US" smtClean="0"/>
              <a:t>Wednesday, 5 September 12</a:t>
            </a:fld>
            <a:endParaRPr lang="en-US" dirty="0"/>
          </a:p>
        </p:txBody>
      </p:sp>
      <p:sp>
        <p:nvSpPr>
          <p:cNvPr id="14" name="Slide Number Placeholder 13"/>
          <p:cNvSpPr>
            <a:spLocks noGrp="1"/>
          </p:cNvSpPr>
          <p:nvPr>
            <p:ph type="sldNum" sz="quarter" idx="11"/>
          </p:nvPr>
        </p:nvSpPr>
        <p:spPr/>
        <p:txBody>
          <a:bodyPr/>
          <a:lstStyle/>
          <a:p>
            <a:fld id="{1789C0F2-17E0-497A-9BBE-0C73201AAFE3}"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AU"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0B385921-A91A-409C-921C-0E0EC1E750EC}" type="datetime2">
              <a:rPr lang="en-US" smtClean="0"/>
              <a:t>Wednesday, 5 September 12</a:t>
            </a:fld>
            <a:endParaRPr lang="en-US"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1789C0F2-17E0-497A-9BBE-0C73201AAF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sldNum="0" hdr="0" ftr="0" dt="0"/>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Children Of Men</a:t>
            </a:r>
            <a:endParaRPr lang="en-US" dirty="0"/>
          </a:p>
        </p:txBody>
      </p:sp>
      <p:sp>
        <p:nvSpPr>
          <p:cNvPr id="3" name="Subtitle 2"/>
          <p:cNvSpPr>
            <a:spLocks noGrp="1"/>
          </p:cNvSpPr>
          <p:nvPr>
            <p:ph type="subTitle" idx="1"/>
          </p:nvPr>
        </p:nvSpPr>
        <p:spPr/>
        <p:txBody>
          <a:bodyPr/>
          <a:lstStyle/>
          <a:p>
            <a:r>
              <a:rPr lang="en-US" dirty="0" smtClean="0"/>
              <a:t>soundtrack</a:t>
            </a:r>
            <a:endParaRPr lang="en-US" dirty="0"/>
          </a:p>
        </p:txBody>
      </p:sp>
    </p:spTree>
    <p:extLst>
      <p:ext uri="{BB962C8B-B14F-4D97-AF65-F5344CB8AC3E}">
        <p14:creationId xmlns:p14="http://schemas.microsoft.com/office/powerpoint/2010/main" val="9036344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AU" dirty="0">
                <a:effectLst/>
              </a:rPr>
              <a:t>Fragments of a Prayer was written for the film Children of Men, which shows humanity at some</a:t>
            </a:r>
            <a:br>
              <a:rPr lang="en-AU" dirty="0">
                <a:effectLst/>
              </a:rPr>
            </a:br>
            <a:r>
              <a:rPr lang="en-AU" dirty="0">
                <a:effectLst/>
              </a:rPr>
              <a:t>point in the future, in an advanced state of </a:t>
            </a:r>
            <a:r>
              <a:rPr lang="en-AU" dirty="0" err="1">
                <a:effectLst/>
              </a:rPr>
              <a:t>delapidation</a:t>
            </a:r>
            <a:r>
              <a:rPr lang="en-AU" dirty="0">
                <a:effectLst/>
              </a:rPr>
              <a:t> and decay. There has been no birth for years</a:t>
            </a:r>
            <a:br>
              <a:rPr lang="en-AU" dirty="0">
                <a:effectLst/>
              </a:rPr>
            </a:br>
            <a:r>
              <a:rPr lang="en-AU" dirty="0">
                <a:effectLst/>
              </a:rPr>
              <a:t>and then, suddenly, a woman becomes pregnant, and a child is born (</a:t>
            </a:r>
            <a:r>
              <a:rPr lang="en-AU" dirty="0" err="1">
                <a:effectLst/>
              </a:rPr>
              <a:t>Avatara</a:t>
            </a:r>
            <a:r>
              <a:rPr lang="en-AU" dirty="0">
                <a:effectLst/>
              </a:rPr>
              <a:t>).</a:t>
            </a:r>
            <a:br>
              <a:rPr lang="en-AU" dirty="0">
                <a:effectLst/>
              </a:rPr>
            </a:br>
            <a:r>
              <a:rPr lang="en-AU" dirty="0">
                <a:effectLst/>
              </a:rPr>
              <a:t>Fragments of a Prayer is a musical/spiritual reaction to this. The only prayer in the film is the</a:t>
            </a:r>
            <a:br>
              <a:rPr lang="en-AU" dirty="0">
                <a:effectLst/>
              </a:rPr>
            </a:br>
            <a:r>
              <a:rPr lang="en-AU" dirty="0">
                <a:effectLst/>
              </a:rPr>
              <a:t>Tibetan mantra “Om mane </a:t>
            </a:r>
            <a:r>
              <a:rPr lang="en-AU" dirty="0" err="1">
                <a:effectLst/>
              </a:rPr>
              <a:t>padme</a:t>
            </a:r>
            <a:r>
              <a:rPr lang="en-AU" dirty="0">
                <a:effectLst/>
              </a:rPr>
              <a:t> Hum”, so I set isolated but related Sanskrit words – Mata (Mother),</a:t>
            </a:r>
            <a:br>
              <a:rPr lang="en-AU" dirty="0">
                <a:effectLst/>
              </a:rPr>
            </a:br>
            <a:r>
              <a:rPr lang="en-AU" dirty="0" err="1">
                <a:effectLst/>
              </a:rPr>
              <a:t>Pahi</a:t>
            </a:r>
            <a:r>
              <a:rPr lang="en-AU" dirty="0">
                <a:effectLst/>
              </a:rPr>
              <a:t> mam (Protect/help me), </a:t>
            </a:r>
            <a:r>
              <a:rPr lang="en-AU" dirty="0" err="1">
                <a:effectLst/>
              </a:rPr>
              <a:t>Avatara</a:t>
            </a:r>
            <a:r>
              <a:rPr lang="en-AU" dirty="0">
                <a:effectLst/>
              </a:rPr>
              <a:t> (Saviour). There is also a recurring “Alleluia”, and the music</a:t>
            </a:r>
            <a:br>
              <a:rPr lang="en-AU" dirty="0">
                <a:effectLst/>
              </a:rPr>
            </a:br>
            <a:r>
              <a:rPr lang="en-AU" dirty="0">
                <a:effectLst/>
              </a:rPr>
              <a:t>ends, as does the film, with a gentle hope “In </a:t>
            </a:r>
            <a:r>
              <a:rPr lang="en-AU" dirty="0" err="1">
                <a:effectLst/>
              </a:rPr>
              <a:t>Gottes</a:t>
            </a:r>
            <a:r>
              <a:rPr lang="en-AU" dirty="0">
                <a:effectLst/>
              </a:rPr>
              <a:t> </a:t>
            </a:r>
            <a:r>
              <a:rPr lang="en-AU" dirty="0" err="1">
                <a:effectLst/>
              </a:rPr>
              <a:t>tiefem</a:t>
            </a:r>
            <a:r>
              <a:rPr lang="en-AU" dirty="0">
                <a:effectLst/>
              </a:rPr>
              <a:t> </a:t>
            </a:r>
            <a:r>
              <a:rPr lang="en-AU" dirty="0" err="1">
                <a:effectLst/>
              </a:rPr>
              <a:t>Frieden</a:t>
            </a:r>
            <a:r>
              <a:rPr lang="en-AU" dirty="0">
                <a:effectLst/>
              </a:rPr>
              <a:t> </a:t>
            </a:r>
            <a:r>
              <a:rPr lang="en-AU" dirty="0" err="1">
                <a:effectLst/>
              </a:rPr>
              <a:t>ruhn</a:t>
            </a:r>
            <a:r>
              <a:rPr lang="en-AU" dirty="0">
                <a:effectLst/>
              </a:rPr>
              <a:t>” (In God’s deep peace).</a:t>
            </a:r>
            <a:br>
              <a:rPr lang="en-AU" dirty="0">
                <a:effectLst/>
              </a:rPr>
            </a:br>
            <a:r>
              <a:rPr lang="en-AU" dirty="0">
                <a:effectLst/>
              </a:rPr>
              <a:t>John </a:t>
            </a:r>
            <a:r>
              <a:rPr lang="en-AU" dirty="0" err="1" smtClean="0">
                <a:effectLst/>
              </a:rPr>
              <a:t>Tavener</a:t>
            </a:r>
            <a:r>
              <a:rPr lang="en-AU" dirty="0" smtClean="0">
                <a:effectLst/>
              </a:rPr>
              <a:t/>
            </a:r>
            <a:br>
              <a:rPr lang="en-AU" dirty="0" smtClean="0">
                <a:effectLst/>
              </a:rPr>
            </a:br>
            <a:r>
              <a:rPr lang="en-AU" dirty="0" smtClean="0">
                <a:effectLst/>
              </a:rPr>
              <a:t/>
            </a:r>
            <a:br>
              <a:rPr lang="en-AU" dirty="0" smtClean="0">
                <a:effectLst/>
              </a:rPr>
            </a:br>
            <a:r>
              <a:rPr lang="en-AU" dirty="0" smtClean="0">
                <a:effectLst/>
              </a:rPr>
              <a:t>Played for inspiration.</a:t>
            </a:r>
            <a:endParaRPr lang="en-AU" dirty="0">
              <a:effectLst/>
            </a:endParaRPr>
          </a:p>
          <a:p>
            <a:endParaRPr lang="en-US" dirty="0"/>
          </a:p>
        </p:txBody>
      </p:sp>
      <p:sp>
        <p:nvSpPr>
          <p:cNvPr id="3" name="Title 2"/>
          <p:cNvSpPr>
            <a:spLocks noGrp="1"/>
          </p:cNvSpPr>
          <p:nvPr>
            <p:ph type="title"/>
          </p:nvPr>
        </p:nvSpPr>
        <p:spPr/>
        <p:txBody>
          <a:bodyPr/>
          <a:lstStyle/>
          <a:p>
            <a:r>
              <a:rPr lang="en-US" dirty="0" smtClean="0"/>
              <a:t>Fragments of a Prayer</a:t>
            </a:r>
            <a:endParaRPr lang="en-US" dirty="0"/>
          </a:p>
        </p:txBody>
      </p:sp>
    </p:spTree>
    <p:extLst>
      <p:ext uri="{BB962C8B-B14F-4D97-AF65-F5344CB8AC3E}">
        <p14:creationId xmlns:p14="http://schemas.microsoft.com/office/powerpoint/2010/main" val="31745322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AU" dirty="0">
                <a:effectLst/>
              </a:rPr>
              <a:t>One interesting thing about the music in "Children of Men" is that it bounces back and forth between diegetic and non-diegetic sources. (Diegetic is a word that comes from the study of narrative, and here refers to music with a clear or visible source within the narrative, like a radio or record player, and is usually picked up </a:t>
            </a:r>
            <a:r>
              <a:rPr lang="en-AU" dirty="0" err="1">
                <a:effectLst/>
              </a:rPr>
              <a:t>ambiently</a:t>
            </a:r>
            <a:r>
              <a:rPr lang="en-AU" dirty="0">
                <a:effectLst/>
              </a:rPr>
              <a:t>.) At least, "In the Court of the Crimson King" does that.</a:t>
            </a:r>
          </a:p>
          <a:p>
            <a:r>
              <a:rPr lang="en-AU" dirty="0">
                <a:effectLst/>
              </a:rPr>
              <a:t>Radiohead's "Life in a Glass House" plays on the radio at Jasper's house when he and Theo first meet up, right before Jasper turns on his "Zen music." It's got a low, woozy horn part that's sometimes compared to a New Orleans funeral dirge</a:t>
            </a:r>
            <a:r>
              <a:rPr lang="en-AU" dirty="0" smtClean="0">
                <a:effectLst/>
              </a:rPr>
              <a:t>.</a:t>
            </a:r>
            <a:br>
              <a:rPr lang="en-AU" dirty="0" smtClean="0">
                <a:effectLst/>
              </a:rPr>
            </a:br>
            <a:r>
              <a:rPr lang="en-AU" dirty="0" smtClean="0">
                <a:effectLst/>
              </a:rPr>
              <a:t> There's </a:t>
            </a:r>
            <a:r>
              <a:rPr lang="en-AU" dirty="0">
                <a:effectLst/>
              </a:rPr>
              <a:t>another diegetic song from the 00's that plays on the car radio: the DJ says, "Here's a song from 2003(?), from a time when people refused to believe that the future was just around the corner." I believe but wouldn't swear that it's "Wait" by The Kills.</a:t>
            </a:r>
          </a:p>
          <a:p>
            <a:endParaRPr lang="en-US" dirty="0"/>
          </a:p>
        </p:txBody>
      </p:sp>
      <p:sp>
        <p:nvSpPr>
          <p:cNvPr id="3" name="Title 2"/>
          <p:cNvSpPr>
            <a:spLocks noGrp="1"/>
          </p:cNvSpPr>
          <p:nvPr>
            <p:ph type="title"/>
          </p:nvPr>
        </p:nvSpPr>
        <p:spPr/>
        <p:txBody>
          <a:bodyPr/>
          <a:lstStyle/>
          <a:p>
            <a:r>
              <a:rPr lang="en-US" dirty="0" smtClean="0"/>
              <a:t>Diegetic sound</a:t>
            </a:r>
            <a:endParaRPr lang="en-US" dirty="0"/>
          </a:p>
        </p:txBody>
      </p:sp>
    </p:spTree>
    <p:extLst>
      <p:ext uri="{BB962C8B-B14F-4D97-AF65-F5344CB8AC3E}">
        <p14:creationId xmlns:p14="http://schemas.microsoft.com/office/powerpoint/2010/main" val="339907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55000" lnSpcReduction="20000"/>
          </a:bodyPr>
          <a:lstStyle/>
          <a:p>
            <a:r>
              <a:rPr lang="en-AU" dirty="0">
                <a:effectLst/>
              </a:rPr>
              <a:t>The clip begins with a long shot of Theo and </a:t>
            </a:r>
            <a:r>
              <a:rPr lang="en-AU" dirty="0" err="1">
                <a:effectLst/>
              </a:rPr>
              <a:t>Kee</a:t>
            </a:r>
            <a:r>
              <a:rPr lang="en-AU" dirty="0">
                <a:effectLst/>
              </a:rPr>
              <a:t> getting into a boat in a tunnel. The long shot, combined with low key lighting highlights the grim setting and atmosphere, a theme present throughout the film as it attempts to create a realistic dystopian society without alienating its audience. This is most evident through the film's lack of advanced technology. In this clip, a very old and </a:t>
            </a:r>
            <a:r>
              <a:rPr lang="en-AU" dirty="0" err="1">
                <a:effectLst/>
              </a:rPr>
              <a:t>ruggid</a:t>
            </a:r>
            <a:r>
              <a:rPr lang="en-AU" dirty="0">
                <a:effectLst/>
              </a:rPr>
              <a:t> looking row-boat is used as opposed to a flashy and expensive boat which sci-fi audiences will have come accustomed to when watching films set in the future.</a:t>
            </a:r>
            <a:br>
              <a:rPr lang="en-AU" dirty="0">
                <a:effectLst/>
              </a:rPr>
            </a:br>
            <a:r>
              <a:rPr lang="en-AU" dirty="0">
                <a:effectLst/>
              </a:rPr>
              <a:t/>
            </a:r>
            <a:br>
              <a:rPr lang="en-AU" dirty="0">
                <a:effectLst/>
              </a:rPr>
            </a:br>
            <a:r>
              <a:rPr lang="en-AU" dirty="0">
                <a:effectLst/>
              </a:rPr>
              <a:t>As Theo begins to row the boat out of the tunnel, non-</a:t>
            </a:r>
            <a:r>
              <a:rPr lang="en-AU" dirty="0" err="1">
                <a:effectLst/>
              </a:rPr>
              <a:t>diegtic</a:t>
            </a:r>
            <a:r>
              <a:rPr lang="en-AU" dirty="0">
                <a:effectLst/>
              </a:rPr>
              <a:t> sound is introduced in the form of music. It parallels everything in the scene, from the atmosphere to the setting and from the characters feelings to the audience's sense of climax. Diegetic sound continues to play to keep the audience engrossed in what is happening in the scene.</a:t>
            </a:r>
            <a:br>
              <a:rPr lang="en-AU" dirty="0">
                <a:effectLst/>
              </a:rPr>
            </a:br>
            <a:r>
              <a:rPr lang="en-AU" dirty="0">
                <a:effectLst/>
              </a:rPr>
              <a:t/>
            </a:r>
            <a:br>
              <a:rPr lang="en-AU" dirty="0">
                <a:effectLst/>
              </a:rPr>
            </a:br>
            <a:r>
              <a:rPr lang="en-AU" dirty="0">
                <a:effectLst/>
              </a:rPr>
              <a:t>Almost immediately however, the non-diegetic sound cuts as Theo and </a:t>
            </a:r>
            <a:r>
              <a:rPr lang="en-AU" dirty="0" err="1">
                <a:effectLst/>
              </a:rPr>
              <a:t>Kee</a:t>
            </a:r>
            <a:r>
              <a:rPr lang="en-AU" dirty="0">
                <a:effectLst/>
              </a:rPr>
              <a:t> exit the tunnel. Instead, the audience (at this point left in a position where they expect a new equilibrium to form as the film is approaching it's end) are forced to listen to the harsh sounds of gun fire and bomb explosions in the background. This is because the director wants the audience to realise that whilst Theo and </a:t>
            </a:r>
            <a:r>
              <a:rPr lang="en-AU" dirty="0" err="1">
                <a:effectLst/>
              </a:rPr>
              <a:t>Kee's</a:t>
            </a:r>
            <a:r>
              <a:rPr lang="en-AU" dirty="0">
                <a:effectLst/>
              </a:rPr>
              <a:t> adventure may be nearing it's climax, the conflicts that exist throughout the film are far from being concluded, something which the audience can then relate to current affairs.</a:t>
            </a:r>
            <a:br>
              <a:rPr lang="en-AU" dirty="0">
                <a:effectLst/>
              </a:rPr>
            </a:br>
            <a:endParaRPr lang="en-US"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25289113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47500" lnSpcReduction="20000"/>
          </a:bodyPr>
          <a:lstStyle/>
          <a:p>
            <a:r>
              <a:rPr lang="en-AU" dirty="0">
                <a:effectLst/>
              </a:rPr>
              <a:t>Long shots are first used when Theo and </a:t>
            </a:r>
            <a:r>
              <a:rPr lang="en-AU" dirty="0" err="1">
                <a:effectLst/>
              </a:rPr>
              <a:t>Kee</a:t>
            </a:r>
            <a:r>
              <a:rPr lang="en-AU" dirty="0">
                <a:effectLst/>
              </a:rPr>
              <a:t> exit the tunnel. Again, this to highlight the setting. Visibility is very vague as there seems to be either a thick fog or a large cloud of smoke possibly caused from the gun battle nearby. The boat is seen as a shadow amongst this fog and this in turn highlights the theme of a dystopian society and isolation. Gradually, medium shots and close-up shots are used as Theo and </a:t>
            </a:r>
            <a:r>
              <a:rPr lang="en-AU" dirty="0" err="1">
                <a:effectLst/>
              </a:rPr>
              <a:t>Kee</a:t>
            </a:r>
            <a:r>
              <a:rPr lang="en-AU" dirty="0">
                <a:effectLst/>
              </a:rPr>
              <a:t> reach their destination and begin to converse. These shots are used to concentrate more on the </a:t>
            </a:r>
            <a:r>
              <a:rPr lang="en-AU" dirty="0" err="1">
                <a:effectLst/>
              </a:rPr>
              <a:t>mise</a:t>
            </a:r>
            <a:r>
              <a:rPr lang="en-AU" dirty="0">
                <a:effectLst/>
              </a:rPr>
              <a:t>-en-scene aspect of the scene. The clothes worn by both characters are old and </a:t>
            </a:r>
            <a:r>
              <a:rPr lang="en-AU" dirty="0" err="1">
                <a:effectLst/>
              </a:rPr>
              <a:t>ruggid</a:t>
            </a:r>
            <a:r>
              <a:rPr lang="en-AU" dirty="0">
                <a:effectLst/>
              </a:rPr>
              <a:t> and more importantly, identical to present day clothing. Reverse shots are used between Theo and </a:t>
            </a:r>
            <a:r>
              <a:rPr lang="en-AU" dirty="0" err="1">
                <a:effectLst/>
              </a:rPr>
              <a:t>Kee</a:t>
            </a:r>
            <a:r>
              <a:rPr lang="en-AU" dirty="0">
                <a:effectLst/>
              </a:rPr>
              <a:t> to show their facial expressions which present them as very tired but with a wave of relief.</a:t>
            </a:r>
            <a:br>
              <a:rPr lang="en-AU" dirty="0">
                <a:effectLst/>
              </a:rPr>
            </a:br>
            <a:r>
              <a:rPr lang="en-AU" dirty="0">
                <a:effectLst/>
              </a:rPr>
              <a:t/>
            </a:r>
            <a:br>
              <a:rPr lang="en-AU" dirty="0">
                <a:effectLst/>
              </a:rPr>
            </a:br>
            <a:r>
              <a:rPr lang="en-AU" dirty="0">
                <a:effectLst/>
              </a:rPr>
              <a:t>At this point, non-diegetic sound is again faded in as Theo begins to deliver his final speech. This is simply to contribute to the dramatic effect of a final scene. At the same time, a medium shot of Theo holding </a:t>
            </a:r>
            <a:r>
              <a:rPr lang="en-AU" dirty="0" err="1">
                <a:effectLst/>
              </a:rPr>
              <a:t>Kee's</a:t>
            </a:r>
            <a:r>
              <a:rPr lang="en-AU" dirty="0">
                <a:effectLst/>
              </a:rPr>
              <a:t> hand is used, and this arguably presents Theo in a heroic way. The fact that the male is seen as the hero conforms to both traditional and stereotypical ideologies of the male hero and </a:t>
            </a:r>
            <a:r>
              <a:rPr lang="en-AU" dirty="0" err="1">
                <a:effectLst/>
              </a:rPr>
              <a:t>Propp's</a:t>
            </a:r>
            <a:r>
              <a:rPr lang="en-AU" dirty="0">
                <a:effectLst/>
              </a:rPr>
              <a:t> theory of character roles in films.</a:t>
            </a:r>
            <a:br>
              <a:rPr lang="en-AU" dirty="0">
                <a:effectLst/>
              </a:rPr>
            </a:br>
            <a:r>
              <a:rPr lang="en-AU" dirty="0">
                <a:effectLst/>
              </a:rPr>
              <a:t/>
            </a:r>
            <a:br>
              <a:rPr lang="en-AU" dirty="0">
                <a:effectLst/>
              </a:rPr>
            </a:br>
            <a:r>
              <a:rPr lang="en-AU" dirty="0">
                <a:effectLst/>
              </a:rPr>
              <a:t>In perhaps an unexpected twist, Theo appears to die. The scene ends with </a:t>
            </a:r>
            <a:r>
              <a:rPr lang="en-AU" dirty="0" err="1">
                <a:effectLst/>
              </a:rPr>
              <a:t>Kee</a:t>
            </a:r>
            <a:r>
              <a:rPr lang="en-AU" dirty="0">
                <a:effectLst/>
              </a:rPr>
              <a:t> saying "the boat has come", which shows their journey has now finally come to an end and with this, the scene slowly fades out to black as the non-</a:t>
            </a:r>
            <a:r>
              <a:rPr lang="en-AU" dirty="0" err="1">
                <a:effectLst/>
              </a:rPr>
              <a:t>digetic</a:t>
            </a:r>
            <a:r>
              <a:rPr lang="en-AU" dirty="0">
                <a:effectLst/>
              </a:rPr>
              <a:t> sound becomes louder. The fact that the director chooses not to show what will happen with </a:t>
            </a:r>
            <a:r>
              <a:rPr lang="en-AU" dirty="0" err="1">
                <a:effectLst/>
              </a:rPr>
              <a:t>Kee</a:t>
            </a:r>
            <a:r>
              <a:rPr lang="en-AU" dirty="0">
                <a:effectLst/>
              </a:rPr>
              <a:t> and her baby creates an enigma (Barth) as the audience are left to make their own assumptions.</a:t>
            </a:r>
            <a:br>
              <a:rPr lang="en-AU" dirty="0">
                <a:effectLst/>
              </a:rPr>
            </a:br>
            <a:r>
              <a:rPr lang="en-AU" dirty="0">
                <a:effectLst/>
              </a:rPr>
              <a:t/>
            </a:r>
            <a:br>
              <a:rPr lang="en-AU" dirty="0">
                <a:effectLst/>
              </a:rPr>
            </a:br>
            <a:r>
              <a:rPr lang="en-AU" dirty="0">
                <a:effectLst/>
              </a:rPr>
              <a:t>The fact that the audience are left to think at the end of the film is important as this is what the director aims to do throughout the film. He raises issues in the film which the audience can draw comparisons with events happening in the world at present, and this is a key point in arguing that 'Children Of Men' is indeed not a typical sci-fi film.</a:t>
            </a:r>
          </a:p>
          <a:p>
            <a:endParaRPr lang="en-US"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1138968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Elemental.thmx</Template>
  <TotalTime>168</TotalTime>
  <Words>433</Words>
  <Application>Microsoft Macintosh PowerPoint</Application>
  <PresentationFormat>On-screen Show (4:3)</PresentationFormat>
  <Paragraphs>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Elemental</vt:lpstr>
      <vt:lpstr>Children Of Men</vt:lpstr>
      <vt:lpstr>Fragments of a Prayer</vt:lpstr>
      <vt:lpstr>Diegetic sound</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Children Of Men</dc:title>
  <dc:creator>Zoya Petersen</dc:creator>
  <cp:lastModifiedBy>Zoya Petersen</cp:lastModifiedBy>
  <cp:revision>5</cp:revision>
  <dcterms:created xsi:type="dcterms:W3CDTF">2012-09-03T21:11:28Z</dcterms:created>
  <dcterms:modified xsi:type="dcterms:W3CDTF">2012-09-05T00:07:45Z</dcterms:modified>
</cp:coreProperties>
</file>