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4" r:id="rId1"/>
  </p:sldMasterIdLst>
  <p:sldIdLst>
    <p:sldId id="256" r:id="rId2"/>
    <p:sldId id="264" r:id="rId3"/>
    <p:sldId id="265" r:id="rId4"/>
    <p:sldId id="257" r:id="rId5"/>
    <p:sldId id="258" r:id="rId6"/>
    <p:sldId id="259" r:id="rId7"/>
    <p:sldId id="266" r:id="rId8"/>
    <p:sldId id="262" r:id="rId9"/>
    <p:sldId id="267" r:id="rId10"/>
    <p:sldId id="268"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1" d="100"/>
          <a:sy n="91" d="100"/>
        </p:scale>
        <p:origin x="-848"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9F5C9B63-99B0-4D18-8088-E872BFE1378D}" type="datetimeFigureOut">
              <a:rPr lang="en-US" smtClean="0"/>
              <a:pPr/>
              <a:t>3/31/10</a:t>
            </a:fld>
            <a:endParaRPr lang="en-NZ"/>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NZ"/>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78234F6-77EC-4075-B413-061C8C76768F}"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5C9B63-99B0-4D18-8088-E872BFE1378D}" type="datetimeFigureOut">
              <a:rPr lang="en-US" smtClean="0"/>
              <a:pPr/>
              <a:t>3/31/10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78234F6-77EC-4075-B413-061C8C76768F}"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5C9B63-99B0-4D18-8088-E872BFE1378D}" type="datetimeFigureOut">
              <a:rPr lang="en-US" smtClean="0"/>
              <a:pPr/>
              <a:t>3/31/10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78234F6-77EC-4075-B413-061C8C76768F}"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F5C9B63-99B0-4D18-8088-E872BFE1378D}" type="datetimeFigureOut">
              <a:rPr lang="en-US" smtClean="0"/>
              <a:pPr/>
              <a:t>3/31/10</a:t>
            </a:fld>
            <a:endParaRPr lang="en-NZ"/>
          </a:p>
        </p:txBody>
      </p:sp>
      <p:sp>
        <p:nvSpPr>
          <p:cNvPr id="5" name="Footer Placeholder 4"/>
          <p:cNvSpPr>
            <a:spLocks noGrp="1"/>
          </p:cNvSpPr>
          <p:nvPr>
            <p:ph type="ftr" sz="quarter" idx="11"/>
          </p:nvPr>
        </p:nvSpPr>
        <p:spPr>
          <a:xfrm>
            <a:off x="457200" y="6480969"/>
            <a:ext cx="4260056" cy="300831"/>
          </a:xfrm>
        </p:spPr>
        <p:txBody>
          <a:bodyPr/>
          <a:lstStyle/>
          <a:p>
            <a:endParaRPr lang="en-NZ"/>
          </a:p>
        </p:txBody>
      </p:sp>
      <p:sp>
        <p:nvSpPr>
          <p:cNvPr id="6" name="Slide Number Placeholder 5"/>
          <p:cNvSpPr>
            <a:spLocks noGrp="1"/>
          </p:cNvSpPr>
          <p:nvPr>
            <p:ph type="sldNum" sz="quarter" idx="12"/>
          </p:nvPr>
        </p:nvSpPr>
        <p:spPr/>
        <p:txBody>
          <a:bodyPr/>
          <a:lstStyle/>
          <a:p>
            <a:fld id="{378234F6-77EC-4075-B413-061C8C76768F}"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9F5C9B63-99B0-4D18-8088-E872BFE1378D}" type="datetimeFigureOut">
              <a:rPr lang="en-US" smtClean="0"/>
              <a:pPr/>
              <a:t>3/31/10</a:t>
            </a:fld>
            <a:endParaRPr lang="en-NZ"/>
          </a:p>
        </p:txBody>
      </p:sp>
      <p:sp>
        <p:nvSpPr>
          <p:cNvPr id="5" name="Footer Placeholder 4"/>
          <p:cNvSpPr>
            <a:spLocks noGrp="1"/>
          </p:cNvSpPr>
          <p:nvPr>
            <p:ph type="ftr" sz="quarter" idx="11"/>
          </p:nvPr>
        </p:nvSpPr>
        <p:spPr>
          <a:xfrm>
            <a:off x="2619376" y="6480969"/>
            <a:ext cx="4260056" cy="300831"/>
          </a:xfrm>
        </p:spPr>
        <p:txBody>
          <a:bodyPr/>
          <a:lstStyle/>
          <a:p>
            <a:endParaRPr lang="en-NZ"/>
          </a:p>
        </p:txBody>
      </p:sp>
      <p:sp>
        <p:nvSpPr>
          <p:cNvPr id="6" name="Slide Number Placeholder 5"/>
          <p:cNvSpPr>
            <a:spLocks noGrp="1"/>
          </p:cNvSpPr>
          <p:nvPr>
            <p:ph type="sldNum" sz="quarter" idx="12"/>
          </p:nvPr>
        </p:nvSpPr>
        <p:spPr>
          <a:xfrm>
            <a:off x="8451056" y="809624"/>
            <a:ext cx="502920" cy="300831"/>
          </a:xfrm>
        </p:spPr>
        <p:txBody>
          <a:bodyPr/>
          <a:lstStyle/>
          <a:p>
            <a:fld id="{378234F6-77EC-4075-B413-061C8C76768F}" type="slidenum">
              <a:rPr lang="en-NZ" smtClean="0"/>
              <a:pPr/>
              <a:t>‹#›</a:t>
            </a:fld>
            <a:endParaRPr lang="en-NZ"/>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F5C9B63-99B0-4D18-8088-E872BFE1378D}" type="datetimeFigureOut">
              <a:rPr lang="en-US" smtClean="0"/>
              <a:pPr/>
              <a:t>3/31/10</a:t>
            </a:fld>
            <a:endParaRPr lang="en-NZ"/>
          </a:p>
        </p:txBody>
      </p:sp>
      <p:sp>
        <p:nvSpPr>
          <p:cNvPr id="6" name="Footer Placeholder 5"/>
          <p:cNvSpPr>
            <a:spLocks noGrp="1"/>
          </p:cNvSpPr>
          <p:nvPr>
            <p:ph type="ftr" sz="quarter" idx="11"/>
          </p:nvPr>
        </p:nvSpPr>
        <p:spPr>
          <a:xfrm>
            <a:off x="457200" y="6480969"/>
            <a:ext cx="4260056" cy="301752"/>
          </a:xfrm>
        </p:spPr>
        <p:txBody>
          <a:bodyPr/>
          <a:lstStyle/>
          <a:p>
            <a:endParaRPr lang="en-NZ"/>
          </a:p>
        </p:txBody>
      </p:sp>
      <p:sp>
        <p:nvSpPr>
          <p:cNvPr id="7" name="Slide Number Placeholder 6"/>
          <p:cNvSpPr>
            <a:spLocks noGrp="1"/>
          </p:cNvSpPr>
          <p:nvPr>
            <p:ph type="sldNum" sz="quarter" idx="12"/>
          </p:nvPr>
        </p:nvSpPr>
        <p:spPr>
          <a:xfrm>
            <a:off x="7589520" y="6480969"/>
            <a:ext cx="502920" cy="301752"/>
          </a:xfrm>
        </p:spPr>
        <p:txBody>
          <a:bodyPr/>
          <a:lstStyle/>
          <a:p>
            <a:fld id="{378234F6-77EC-4075-B413-061C8C76768F}"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F5C9B63-99B0-4D18-8088-E872BFE1378D}" type="datetimeFigureOut">
              <a:rPr lang="en-US" smtClean="0"/>
              <a:pPr/>
              <a:t>3/31/10</a:t>
            </a:fld>
            <a:endParaRPr lang="en-NZ"/>
          </a:p>
        </p:txBody>
      </p:sp>
      <p:sp>
        <p:nvSpPr>
          <p:cNvPr id="8" name="Footer Placeholder 7"/>
          <p:cNvSpPr>
            <a:spLocks noGrp="1"/>
          </p:cNvSpPr>
          <p:nvPr>
            <p:ph type="ftr" sz="quarter" idx="11"/>
          </p:nvPr>
        </p:nvSpPr>
        <p:spPr>
          <a:xfrm>
            <a:off x="457200" y="6480969"/>
            <a:ext cx="4261104" cy="301752"/>
          </a:xfrm>
        </p:spPr>
        <p:txBody>
          <a:bodyPr/>
          <a:lstStyle/>
          <a:p>
            <a:endParaRPr lang="en-NZ"/>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78234F6-77EC-4075-B413-061C8C76768F}"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F5C9B63-99B0-4D18-8088-E872BFE1378D}" type="datetimeFigureOut">
              <a:rPr lang="en-US" smtClean="0"/>
              <a:pPr/>
              <a:t>3/31/10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78234F6-77EC-4075-B413-061C8C76768F}"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F5C9B63-99B0-4D18-8088-E872BFE1378D}" type="datetimeFigureOut">
              <a:rPr lang="en-US" smtClean="0"/>
              <a:pPr/>
              <a:t>3/31/10</a:t>
            </a:fld>
            <a:endParaRPr lang="en-NZ"/>
          </a:p>
        </p:txBody>
      </p:sp>
      <p:sp>
        <p:nvSpPr>
          <p:cNvPr id="3" name="Footer Placeholder 2"/>
          <p:cNvSpPr>
            <a:spLocks noGrp="1"/>
          </p:cNvSpPr>
          <p:nvPr>
            <p:ph type="ftr" sz="quarter" idx="11"/>
          </p:nvPr>
        </p:nvSpPr>
        <p:spPr>
          <a:xfrm>
            <a:off x="457200" y="6481890"/>
            <a:ext cx="4260056" cy="300831"/>
          </a:xfrm>
        </p:spPr>
        <p:txBody>
          <a:bodyPr/>
          <a:lstStyle/>
          <a:p>
            <a:endParaRPr lang="en-NZ"/>
          </a:p>
        </p:txBody>
      </p:sp>
      <p:sp>
        <p:nvSpPr>
          <p:cNvPr id="4" name="Slide Number Placeholder 3"/>
          <p:cNvSpPr>
            <a:spLocks noGrp="1"/>
          </p:cNvSpPr>
          <p:nvPr>
            <p:ph type="sldNum" sz="quarter" idx="12"/>
          </p:nvPr>
        </p:nvSpPr>
        <p:spPr>
          <a:xfrm>
            <a:off x="7589520" y="6480969"/>
            <a:ext cx="502920" cy="301752"/>
          </a:xfrm>
        </p:spPr>
        <p:txBody>
          <a:bodyPr/>
          <a:lstStyle/>
          <a:p>
            <a:fld id="{378234F6-77EC-4075-B413-061C8C76768F}"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F5C9B63-99B0-4D18-8088-E872BFE1378D}" type="datetimeFigureOut">
              <a:rPr lang="en-US" smtClean="0"/>
              <a:pPr/>
              <a:t>3/31/10</a:t>
            </a:fld>
            <a:endParaRPr lang="en-NZ"/>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NZ"/>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78234F6-77EC-4075-B413-061C8C76768F}"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F5C9B63-99B0-4D18-8088-E872BFE1378D}" type="datetimeFigureOut">
              <a:rPr lang="en-US" smtClean="0"/>
              <a:pPr/>
              <a:t>3/31/10</a:t>
            </a:fld>
            <a:endParaRPr lang="en-NZ"/>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NZ"/>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78234F6-77EC-4075-B413-061C8C76768F}"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F5C9B63-99B0-4D18-8088-E872BFE1378D}" type="datetimeFigureOut">
              <a:rPr lang="en-US" smtClean="0"/>
              <a:pPr/>
              <a:t>3/31/10</a:t>
            </a:fld>
            <a:endParaRPr lang="en-NZ"/>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NZ"/>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78234F6-77EC-4075-B413-061C8C76768F}"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Writing Exam Essays </a:t>
            </a:r>
            <a:br>
              <a:rPr lang="en-NZ" dirty="0" smtClean="0"/>
            </a:br>
            <a:endParaRPr lang="en-NZ" dirty="0"/>
          </a:p>
        </p:txBody>
      </p:sp>
      <p:sp>
        <p:nvSpPr>
          <p:cNvPr id="3" name="Subtitle 2"/>
          <p:cNvSpPr>
            <a:spLocks noGrp="1"/>
          </p:cNvSpPr>
          <p:nvPr>
            <p:ph type="subTitle" idx="1"/>
          </p:nvPr>
        </p:nvSpPr>
        <p:spPr/>
        <p:txBody>
          <a:bodyPr/>
          <a:lstStyle/>
          <a:p>
            <a:r>
              <a:rPr lang="en-NZ" dirty="0" smtClean="0"/>
              <a:t>Level Two English</a:t>
            </a:r>
            <a:endParaRPr lang="en-N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 Topics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err="1" smtClean="0"/>
              <a:t>Analyse</a:t>
            </a:r>
            <a:r>
              <a:rPr lang="en-US" b="1" dirty="0" smtClean="0"/>
              <a:t> how you learned about the inner feelings of a main character. Note: Character can refer to an individual in a non-fiction text. </a:t>
            </a:r>
          </a:p>
          <a:p>
            <a:r>
              <a:rPr lang="en-US" b="1" dirty="0" err="1" smtClean="0"/>
              <a:t>Analyse</a:t>
            </a:r>
            <a:r>
              <a:rPr lang="en-US" b="1" dirty="0" smtClean="0"/>
              <a:t> how the ending left you with a clear sense of the writer’s purpose. </a:t>
            </a:r>
          </a:p>
          <a:p>
            <a:r>
              <a:rPr lang="en-US" b="1" dirty="0" err="1" smtClean="0"/>
              <a:t>Analyse</a:t>
            </a:r>
            <a:r>
              <a:rPr lang="en-US" b="1" dirty="0" smtClean="0"/>
              <a:t> how the </a:t>
            </a:r>
            <a:r>
              <a:rPr lang="en-US" b="1" dirty="0" err="1" smtClean="0"/>
              <a:t>setting(s</a:t>
            </a:r>
            <a:r>
              <a:rPr lang="en-US" b="1" dirty="0" smtClean="0"/>
              <a:t>) influenced the characters’ actions and attitudes. Note :Characters can refer to individuals in a non-fiction text. </a:t>
            </a:r>
          </a:p>
          <a:p>
            <a:r>
              <a:rPr lang="en-US" b="1" dirty="0" err="1" smtClean="0"/>
              <a:t>Analyse</a:t>
            </a:r>
            <a:r>
              <a:rPr lang="en-US" b="1" dirty="0" smtClean="0"/>
              <a:t> how important incidents helped you understand a main theme or issue. </a:t>
            </a:r>
          </a:p>
          <a:p>
            <a:r>
              <a:rPr lang="en-US" b="1" dirty="0" err="1" smtClean="0"/>
              <a:t>Analyse</a:t>
            </a:r>
            <a:r>
              <a:rPr lang="en-US" b="1" dirty="0" smtClean="0"/>
              <a:t> how language techniques were used to deepen your understanding of the writer’s </a:t>
            </a:r>
            <a:r>
              <a:rPr lang="en-US" b="1" dirty="0" err="1" smtClean="0"/>
              <a:t>purpose(s</a:t>
            </a:r>
            <a:r>
              <a:rPr lang="en-US" b="1" dirty="0" smtClean="0"/>
              <a:t>). Note: language techniques could include: symbolism, imagery, dialogue, soliloquies, colloquialisms, etc. </a:t>
            </a:r>
          </a:p>
          <a:p>
            <a:r>
              <a:rPr lang="en-US" b="1" dirty="0" err="1" smtClean="0"/>
              <a:t>Analyse</a:t>
            </a:r>
            <a:r>
              <a:rPr lang="en-US" b="1" dirty="0" smtClean="0"/>
              <a:t> how the structure of the text was designed to hold your interest from start to finish.</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Analyse</a:t>
            </a:r>
            <a:r>
              <a:rPr lang="en-US" dirty="0" smtClean="0"/>
              <a:t> Extended written text - Assessment Report.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Candidates who achieved this standard most commonly demonstrated the following skills and knowledge.</a:t>
            </a:r>
          </a:p>
          <a:p>
            <a:pPr lvl="1"/>
            <a:r>
              <a:rPr lang="en-US" dirty="0" smtClean="0"/>
              <a:t>Familiarity with the text</a:t>
            </a:r>
          </a:p>
          <a:p>
            <a:pPr lvl="1"/>
            <a:r>
              <a:rPr lang="en-US" dirty="0" smtClean="0"/>
              <a:t>Evidence of engagement with the text</a:t>
            </a:r>
          </a:p>
          <a:p>
            <a:pPr lvl="1"/>
            <a:r>
              <a:rPr lang="en-US" dirty="0" smtClean="0"/>
              <a:t>Ability to command language suited to analysis</a:t>
            </a:r>
          </a:p>
          <a:p>
            <a:pPr lvl="1"/>
            <a:r>
              <a:rPr lang="en-US" dirty="0" smtClean="0"/>
              <a:t>Ability to use the key words in the question to structure an answer</a:t>
            </a:r>
          </a:p>
          <a:p>
            <a:pPr lvl="1"/>
            <a:r>
              <a:rPr lang="en-US" dirty="0" smtClean="0"/>
              <a:t>Some use of accurate terminology</a:t>
            </a:r>
          </a:p>
          <a:p>
            <a:pPr lvl="1"/>
            <a:r>
              <a:rPr lang="en-US" dirty="0" smtClean="0"/>
              <a:t>Appropriate selection of quotations and evidence from the text.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Analyse</a:t>
            </a:r>
            <a:r>
              <a:rPr lang="en-US" dirty="0" smtClean="0"/>
              <a:t> Extended written text - Assessment Report.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Candidates who did NOT achieve this standard lacked some or all of the skills and knowledge required for Achievement.  They also commonly:</a:t>
            </a:r>
          </a:p>
          <a:p>
            <a:pPr lvl="1"/>
            <a:r>
              <a:rPr lang="en-US" dirty="0" smtClean="0"/>
              <a:t>Relied on prepared essays addressing topics from previous years</a:t>
            </a:r>
          </a:p>
          <a:p>
            <a:pPr lvl="1"/>
            <a:r>
              <a:rPr lang="en-US" dirty="0" smtClean="0"/>
              <a:t>Confused the 2008 questions with questions from previous years</a:t>
            </a:r>
          </a:p>
          <a:p>
            <a:pPr lvl="1"/>
            <a:r>
              <a:rPr lang="en-US" dirty="0" smtClean="0"/>
              <a:t>Retold plot</a:t>
            </a:r>
          </a:p>
          <a:p>
            <a:pPr lvl="1"/>
            <a:r>
              <a:rPr lang="en-US" dirty="0" smtClean="0"/>
              <a:t>Did not understand terminology related to the study of extended texts e.g. “setting” and ‘impact’</a:t>
            </a:r>
          </a:p>
          <a:p>
            <a:pPr lvl="1"/>
            <a:r>
              <a:rPr lang="en-US" dirty="0" smtClean="0"/>
              <a:t>Failed to answer both parts of the question or unevenly addressed the parts of </a:t>
            </a:r>
            <a:r>
              <a:rPr lang="en-US" smtClean="0"/>
              <a:t>the question’</a:t>
            </a:r>
          </a:p>
          <a:p>
            <a:pPr lvl="1"/>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2008 Paper: Extended  Text Questions</a:t>
            </a:r>
            <a:endParaRPr lang="en-NZ" dirty="0"/>
          </a:p>
        </p:txBody>
      </p:sp>
      <p:sp>
        <p:nvSpPr>
          <p:cNvPr id="3" name="Content Placeholder 2"/>
          <p:cNvSpPr>
            <a:spLocks noGrp="1"/>
          </p:cNvSpPr>
          <p:nvPr>
            <p:ph idx="1"/>
          </p:nvPr>
        </p:nvSpPr>
        <p:spPr>
          <a:xfrm>
            <a:off x="357158" y="1500174"/>
            <a:ext cx="8429684" cy="4954634"/>
          </a:xfrm>
        </p:spPr>
        <p:txBody>
          <a:bodyPr>
            <a:noAutofit/>
          </a:bodyPr>
          <a:lstStyle/>
          <a:p>
            <a:r>
              <a:rPr lang="en-US" sz="1600" dirty="0" err="1" smtClean="0"/>
              <a:t>Analyse</a:t>
            </a:r>
            <a:r>
              <a:rPr lang="en-US" sz="1600" dirty="0" smtClean="0"/>
              <a:t> how ONE </a:t>
            </a:r>
            <a:r>
              <a:rPr lang="en-US" sz="1600" b="1" dirty="0" smtClean="0"/>
              <a:t>main character or individual</a:t>
            </a:r>
            <a:r>
              <a:rPr lang="en-US" sz="1600" dirty="0" smtClean="0"/>
              <a:t> changed to become </a:t>
            </a:r>
            <a:r>
              <a:rPr lang="en-US" sz="1600" b="1" dirty="0" smtClean="0"/>
              <a:t>more (OR less) admirable</a:t>
            </a:r>
            <a:r>
              <a:rPr lang="en-US" sz="1600" dirty="0" smtClean="0"/>
              <a:t>. </a:t>
            </a:r>
            <a:endParaRPr lang="en-AU" sz="1600" dirty="0" smtClean="0"/>
          </a:p>
          <a:p>
            <a:r>
              <a:rPr lang="en-US" sz="1600" dirty="0" err="1" smtClean="0"/>
              <a:t>Analyse</a:t>
            </a:r>
            <a:r>
              <a:rPr lang="en-US" sz="1600" dirty="0" smtClean="0"/>
              <a:t> how </a:t>
            </a:r>
            <a:r>
              <a:rPr lang="en-US" sz="1600" b="1" dirty="0" smtClean="0"/>
              <a:t>features</a:t>
            </a:r>
            <a:r>
              <a:rPr lang="en-US" sz="1600" dirty="0" smtClean="0"/>
              <a:t> of ONE important section made it particularly </a:t>
            </a:r>
            <a:r>
              <a:rPr lang="en-US" sz="1600" b="1" dirty="0" smtClean="0"/>
              <a:t>effective</a:t>
            </a:r>
            <a:r>
              <a:rPr lang="en-US" sz="1600" dirty="0" smtClean="0"/>
              <a:t>. </a:t>
            </a:r>
            <a:endParaRPr lang="en-AU" sz="1600" dirty="0" smtClean="0"/>
          </a:p>
          <a:p>
            <a:r>
              <a:rPr lang="en-US" sz="1600" dirty="0" err="1" smtClean="0"/>
              <a:t>Analyse</a:t>
            </a:r>
            <a:r>
              <a:rPr lang="en-US" sz="1600" dirty="0" smtClean="0"/>
              <a:t> how the writer presented </a:t>
            </a:r>
            <a:r>
              <a:rPr lang="en-US" sz="1600" b="1" dirty="0" smtClean="0"/>
              <a:t>a positive OR negative view</a:t>
            </a:r>
            <a:r>
              <a:rPr lang="en-US" sz="1600" dirty="0" smtClean="0"/>
              <a:t> of </a:t>
            </a:r>
            <a:r>
              <a:rPr lang="en-US" sz="1600" b="1" dirty="0" smtClean="0"/>
              <a:t>humanity and / or society</a:t>
            </a:r>
            <a:r>
              <a:rPr lang="en-US" sz="1600" dirty="0" smtClean="0"/>
              <a:t>. </a:t>
            </a:r>
            <a:endParaRPr lang="en-AU" sz="1600" dirty="0" smtClean="0"/>
          </a:p>
          <a:p>
            <a:r>
              <a:rPr lang="en-US" sz="1600" dirty="0" err="1" smtClean="0"/>
              <a:t>Analyse</a:t>
            </a:r>
            <a:r>
              <a:rPr lang="en-US" sz="1600" dirty="0" smtClean="0"/>
              <a:t> how ONE OR MORE </a:t>
            </a:r>
            <a:r>
              <a:rPr lang="en-US" sz="1600" b="1" dirty="0" smtClean="0"/>
              <a:t>symbols</a:t>
            </a:r>
            <a:r>
              <a:rPr lang="en-US" sz="1600" dirty="0" smtClean="0"/>
              <a:t> were used to present an</a:t>
            </a:r>
            <a:r>
              <a:rPr lang="en-US" sz="1600" b="1" dirty="0" smtClean="0"/>
              <a:t> important idea or ideas</a:t>
            </a:r>
            <a:r>
              <a:rPr lang="en-US" sz="1600" dirty="0" smtClean="0"/>
              <a:t>. </a:t>
            </a:r>
            <a:endParaRPr lang="en-AU" sz="1600" dirty="0" smtClean="0"/>
          </a:p>
          <a:p>
            <a:r>
              <a:rPr lang="en-US" sz="1600" dirty="0" err="1" smtClean="0"/>
              <a:t>Analyse</a:t>
            </a:r>
            <a:r>
              <a:rPr lang="en-US" sz="1600" dirty="0" smtClean="0"/>
              <a:t> how a text strengthened or changed </a:t>
            </a:r>
            <a:r>
              <a:rPr lang="en-US" sz="1600" b="1" dirty="0" smtClean="0"/>
              <a:t>your opinion</a:t>
            </a:r>
            <a:r>
              <a:rPr lang="en-US" sz="1600" dirty="0" smtClean="0"/>
              <a:t> of </a:t>
            </a:r>
            <a:r>
              <a:rPr lang="en-US" sz="1600" b="1" dirty="0" smtClean="0"/>
              <a:t>a particular topic or issue</a:t>
            </a:r>
            <a:r>
              <a:rPr lang="en-US" sz="1600" dirty="0" smtClean="0"/>
              <a:t>. </a:t>
            </a:r>
            <a:endParaRPr lang="en-AU" sz="1600" dirty="0" smtClean="0"/>
          </a:p>
          <a:p>
            <a:r>
              <a:rPr lang="en-US" sz="1600" dirty="0" err="1" smtClean="0"/>
              <a:t>Analyse</a:t>
            </a:r>
            <a:r>
              <a:rPr lang="en-US" sz="1600" dirty="0" smtClean="0"/>
              <a:t> how the </a:t>
            </a:r>
            <a:r>
              <a:rPr lang="en-US" sz="1600" b="1" dirty="0" smtClean="0"/>
              <a:t>resolution of a main conflict</a:t>
            </a:r>
            <a:r>
              <a:rPr lang="en-US" sz="1600" dirty="0" smtClean="0"/>
              <a:t> was important to </a:t>
            </a:r>
            <a:r>
              <a:rPr lang="en-US" sz="1600" b="1" dirty="0" smtClean="0"/>
              <a:t>the text as a whole</a:t>
            </a:r>
            <a:r>
              <a:rPr lang="en-US" sz="1600" dirty="0" smtClean="0"/>
              <a:t>. </a:t>
            </a:r>
          </a:p>
          <a:p>
            <a:r>
              <a:rPr lang="en-US" sz="1600" dirty="0" err="1" smtClean="0"/>
              <a:t>Analyse</a:t>
            </a:r>
            <a:r>
              <a:rPr lang="en-US" sz="1600" dirty="0" smtClean="0"/>
              <a:t> how the </a:t>
            </a:r>
            <a:r>
              <a:rPr lang="en-US" sz="1600" b="1" dirty="0" smtClean="0"/>
              <a:t>beginning of the text</a:t>
            </a:r>
            <a:r>
              <a:rPr lang="en-US" sz="1600" dirty="0" smtClean="0"/>
              <a:t> created a strong impression of at least ONE </a:t>
            </a:r>
            <a:r>
              <a:rPr lang="en-US" sz="1600" b="1" dirty="0" smtClean="0"/>
              <a:t>character or individual</a:t>
            </a:r>
            <a:r>
              <a:rPr lang="en-US" sz="1600" dirty="0" smtClean="0"/>
              <a:t>. </a:t>
            </a:r>
            <a:endParaRPr lang="en-AU" sz="1600" dirty="0" smtClean="0"/>
          </a:p>
          <a:p>
            <a:r>
              <a:rPr lang="en-US" sz="1600" dirty="0" err="1" smtClean="0"/>
              <a:t>Analyse</a:t>
            </a:r>
            <a:r>
              <a:rPr lang="en-US" sz="1600" dirty="0" smtClean="0"/>
              <a:t> how at least ONE </a:t>
            </a:r>
            <a:r>
              <a:rPr lang="en-US" sz="1600" b="1" dirty="0" smtClean="0"/>
              <a:t>setting</a:t>
            </a:r>
            <a:r>
              <a:rPr lang="en-US" sz="1600" dirty="0" smtClean="0"/>
              <a:t> helped develop an </a:t>
            </a:r>
            <a:r>
              <a:rPr lang="en-US" sz="1600" b="1" dirty="0" smtClean="0"/>
              <a:t>important theme</a:t>
            </a:r>
            <a:r>
              <a:rPr lang="en-US" sz="1600" dirty="0" smtClean="0"/>
              <a:t>. </a:t>
            </a:r>
            <a:endParaRPr lang="en-AU" sz="1600" dirty="0" smtClean="0"/>
          </a:p>
          <a:p>
            <a:r>
              <a:rPr lang="en-US" sz="1600" dirty="0" err="1" smtClean="0"/>
              <a:t>Analyse</a:t>
            </a:r>
            <a:r>
              <a:rPr lang="en-US" sz="1600" dirty="0" smtClean="0"/>
              <a:t> how </a:t>
            </a:r>
            <a:r>
              <a:rPr lang="en-US" sz="1600" b="1" dirty="0" smtClean="0"/>
              <a:t>surprise and / or </a:t>
            </a:r>
            <a:r>
              <a:rPr lang="en-US" sz="1600" b="1" dirty="0" err="1" smtClean="0"/>
              <a:t>humour</a:t>
            </a:r>
            <a:r>
              <a:rPr lang="en-US" sz="1600" dirty="0" smtClean="0"/>
              <a:t> helped the writer communicate an </a:t>
            </a:r>
            <a:r>
              <a:rPr lang="en-US" sz="1600" b="1" dirty="0" smtClean="0"/>
              <a:t>important message</a:t>
            </a:r>
            <a:r>
              <a:rPr lang="en-US" sz="1600" dirty="0" smtClean="0"/>
              <a:t>. </a:t>
            </a:r>
            <a:endParaRPr lang="en-AU" sz="1600" dirty="0" smtClean="0"/>
          </a:p>
          <a:p>
            <a:endParaRPr lang="en-AU" sz="1600" dirty="0" smtClean="0"/>
          </a:p>
          <a:p>
            <a:endParaRPr lang="en-NZ" sz="15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Excellence Exemplar: Introduction</a:t>
            </a:r>
            <a:endParaRPr lang="en-NZ" dirty="0"/>
          </a:p>
        </p:txBody>
      </p:sp>
      <p:sp>
        <p:nvSpPr>
          <p:cNvPr id="3" name="Content Placeholder 2"/>
          <p:cNvSpPr>
            <a:spLocks noGrp="1"/>
          </p:cNvSpPr>
          <p:nvPr>
            <p:ph idx="1"/>
          </p:nvPr>
        </p:nvSpPr>
        <p:spPr>
          <a:xfrm>
            <a:off x="500034" y="1714488"/>
            <a:ext cx="8229600" cy="4572000"/>
          </a:xfrm>
        </p:spPr>
        <p:txBody>
          <a:bodyPr>
            <a:noAutofit/>
          </a:bodyPr>
          <a:lstStyle/>
          <a:p>
            <a:r>
              <a:rPr lang="en-NZ" sz="2400" b="1" dirty="0" smtClean="0"/>
              <a:t>Analyse how internal and/or external conflict were important to the text.  </a:t>
            </a:r>
            <a:r>
              <a:rPr lang="en-NZ" sz="2400" dirty="0" smtClean="0"/>
              <a:t>Note:  “internal conflict” means conflict within a character/individual, and “external conflict” means conflict between different characters/individuals or groups.</a:t>
            </a:r>
          </a:p>
          <a:p>
            <a:endParaRPr lang="en-NZ" sz="2400" dirty="0" smtClean="0"/>
          </a:p>
          <a:p>
            <a:r>
              <a:rPr lang="en-NZ" sz="2400" i="1" dirty="0" smtClean="0"/>
              <a:t>William Shakespeare’s Macbeth is a tale of contrasts and conflict; of the struggle between vice and virtue, good and evil, and the fight for a natural order.  Conflict is the major driving force for the play </a:t>
            </a:r>
            <a:r>
              <a:rPr lang="en-US" sz="2400" i="1" dirty="0" smtClean="0"/>
              <a:t>–</a:t>
            </a:r>
            <a:r>
              <a:rPr lang="en-NZ" sz="2400" i="1" dirty="0" smtClean="0"/>
              <a:t> in particular, it is Macbeth’s internal battle which draws it out to its conclusion.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Possible introductions:  </a:t>
            </a:r>
            <a:br>
              <a:rPr lang="en-NZ" dirty="0" smtClean="0"/>
            </a:br>
            <a:r>
              <a:rPr lang="en-NZ" dirty="0" smtClean="0"/>
              <a:t>Looking for Alaska</a:t>
            </a:r>
            <a:endParaRPr lang="en-NZ" dirty="0"/>
          </a:p>
        </p:txBody>
      </p:sp>
      <p:sp>
        <p:nvSpPr>
          <p:cNvPr id="3" name="Content Placeholder 2"/>
          <p:cNvSpPr>
            <a:spLocks noGrp="1"/>
          </p:cNvSpPr>
          <p:nvPr>
            <p:ph idx="1"/>
          </p:nvPr>
        </p:nvSpPr>
        <p:spPr/>
        <p:txBody>
          <a:bodyPr>
            <a:normAutofit fontScale="77500" lnSpcReduction="20000"/>
          </a:bodyPr>
          <a:lstStyle/>
          <a:p>
            <a:r>
              <a:rPr lang="en-NZ" sz="3200" b="1" dirty="0" smtClean="0"/>
              <a:t>Analyse how internal and/or external conflict were important to the text.  </a:t>
            </a:r>
            <a:r>
              <a:rPr lang="en-NZ" sz="3200" dirty="0" smtClean="0"/>
              <a:t>Note:  “internal conflict” means conflict within a character/individual, and “external conflict” means conflict between different characters/individuals or groups.</a:t>
            </a:r>
          </a:p>
          <a:p>
            <a:r>
              <a:rPr lang="en-NZ" sz="3200" dirty="0" smtClean="0"/>
              <a:t>John Green’s Looking for Alaska is a story of self acceptance.  One of the main characters, Miles Halter (Pudge),embarks on this journey of self acceptance and encounters tough decisions with conflicting points of view along the way.  He must decide to participate in life and accept himself.  For we see the consequences through the contrasting character Alaska Young.</a:t>
            </a:r>
          </a:p>
          <a:p>
            <a:endParaRPr lang="en-NZ" sz="3200" dirty="0" smtClean="0"/>
          </a:p>
          <a:p>
            <a:endParaRPr lang="en-NZ" sz="32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smtClean="0"/>
              <a:t>Analyse how internal and/or external conflict were important to the text. </a:t>
            </a:r>
            <a:endParaRPr lang="en-US" sz="3200" dirty="0"/>
          </a:p>
        </p:txBody>
      </p:sp>
      <p:sp>
        <p:nvSpPr>
          <p:cNvPr id="3" name="Content Placeholder 2"/>
          <p:cNvSpPr>
            <a:spLocks noGrp="1"/>
          </p:cNvSpPr>
          <p:nvPr>
            <p:ph idx="1"/>
          </p:nvPr>
        </p:nvSpPr>
        <p:spPr/>
        <p:txBody>
          <a:bodyPr>
            <a:normAutofit fontScale="77500" lnSpcReduction="20000"/>
          </a:bodyPr>
          <a:lstStyle/>
          <a:p>
            <a:r>
              <a:rPr lang="en-US" dirty="0" smtClean="0"/>
              <a:t>Conflict that is important to the text.</a:t>
            </a:r>
          </a:p>
          <a:p>
            <a:pPr lvl="1"/>
            <a:r>
              <a:rPr lang="en-US" dirty="0" err="1" smtClean="0"/>
              <a:t>Pudges</a:t>
            </a:r>
            <a:r>
              <a:rPr lang="en-US" dirty="0" smtClean="0"/>
              <a:t>’ decision to participate in life, internal conflict,  “I thought for a long time that the way out of the labyrinth was to pretend that it didn’t exist.”  “I go to seek a Great perhaps.”  “So I don’t have to wait until I die to start seeking….”  If you never try anything you can never truly live (coming of age genre)</a:t>
            </a:r>
          </a:p>
          <a:p>
            <a:pPr lvl="1"/>
            <a:r>
              <a:rPr lang="en-US" dirty="0" smtClean="0"/>
              <a:t>Alaska could not accept herself, internal conflict, “you smoke to enjoy it, I smoke to die.”  “Damn it how will I ever get out of this labyrinth.”  “A child can still call 911” Shows result of not accepting yourself you self destruct. Symbolism the Labyrinth.</a:t>
            </a:r>
          </a:p>
          <a:p>
            <a:pPr lvl="1"/>
            <a:r>
              <a:rPr lang="en-US" dirty="0" err="1" smtClean="0"/>
              <a:t>Pudge</a:t>
            </a:r>
            <a:r>
              <a:rPr lang="en-US" dirty="0" smtClean="0"/>
              <a:t> trying to deal with guilt and grief, internal conflict.  “And then I felt much better because she had not died at all” “I choose the labyrinth, the labyrinth blows but I choose it.”  Contrast between </a:t>
            </a:r>
            <a:r>
              <a:rPr lang="en-US" dirty="0" err="1" smtClean="0"/>
              <a:t>Pudge</a:t>
            </a:r>
            <a:r>
              <a:rPr lang="en-US" dirty="0" smtClean="0"/>
              <a:t> and Alaska, dealing with guilt and grief to accept yourself.</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Your turn</a:t>
            </a:r>
            <a:endParaRPr lang="en-NZ" dirty="0"/>
          </a:p>
        </p:txBody>
      </p:sp>
      <p:sp>
        <p:nvSpPr>
          <p:cNvPr id="3" name="Content Placeholder 2"/>
          <p:cNvSpPr>
            <a:spLocks noGrp="1"/>
          </p:cNvSpPr>
          <p:nvPr>
            <p:ph idx="1"/>
          </p:nvPr>
        </p:nvSpPr>
        <p:spPr/>
        <p:txBody>
          <a:bodyPr>
            <a:normAutofit fontScale="85000" lnSpcReduction="10000"/>
          </a:bodyPr>
          <a:lstStyle/>
          <a:p>
            <a:pPr>
              <a:buNone/>
            </a:pPr>
            <a:r>
              <a:rPr lang="en-US" sz="3200" dirty="0" err="1" smtClean="0"/>
              <a:t>Analyse</a:t>
            </a:r>
            <a:r>
              <a:rPr lang="en-US" sz="3200" dirty="0" smtClean="0"/>
              <a:t> how ONE OR MORE </a:t>
            </a:r>
            <a:r>
              <a:rPr lang="en-US" sz="3200" b="1" dirty="0" smtClean="0"/>
              <a:t>symbols</a:t>
            </a:r>
            <a:r>
              <a:rPr lang="en-US" sz="3200" dirty="0" smtClean="0"/>
              <a:t> were used to present an</a:t>
            </a:r>
            <a:r>
              <a:rPr lang="en-US" sz="3200" b="1" dirty="0" smtClean="0"/>
              <a:t> important idea or ideas</a:t>
            </a:r>
            <a:r>
              <a:rPr lang="en-US" sz="3200" dirty="0" smtClean="0"/>
              <a:t>. </a:t>
            </a:r>
            <a:endParaRPr lang="en-AU" sz="3200" dirty="0" smtClean="0"/>
          </a:p>
          <a:p>
            <a:endParaRPr lang="en-NZ" dirty="0" smtClean="0"/>
          </a:p>
          <a:p>
            <a:r>
              <a:rPr lang="en-NZ" dirty="0" smtClean="0"/>
              <a:t>What are the key words?</a:t>
            </a:r>
          </a:p>
          <a:p>
            <a:r>
              <a:rPr lang="en-NZ" dirty="0" smtClean="0"/>
              <a:t>How does the question relate to your novel?</a:t>
            </a:r>
          </a:p>
          <a:p>
            <a:r>
              <a:rPr lang="en-NZ" dirty="0" smtClean="0"/>
              <a:t>Write a plan that links to both parts of the </a:t>
            </a:r>
            <a:r>
              <a:rPr lang="en-NZ" dirty="0" smtClean="0"/>
              <a:t>question.</a:t>
            </a:r>
          </a:p>
          <a:p>
            <a:r>
              <a:rPr lang="en-NZ" dirty="0" smtClean="0"/>
              <a:t>Make sure you include evidence (quotes)</a:t>
            </a:r>
            <a:r>
              <a:rPr lang="en-NZ" dirty="0" smtClean="0"/>
              <a:t>.</a:t>
            </a:r>
          </a:p>
          <a:p>
            <a:r>
              <a:rPr lang="en-NZ" dirty="0" smtClean="0"/>
              <a:t>Every point you make should be supported by at least one technique.  </a:t>
            </a:r>
            <a:r>
              <a:rPr lang="en-NZ" smtClean="0"/>
              <a:t>Technique – Detail – Evidence.</a:t>
            </a:r>
            <a:endParaRPr lang="en-N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11" dirty="0" err="1" smtClean="0"/>
              <a:t>Analyse</a:t>
            </a:r>
            <a:r>
              <a:rPr lang="en-US" sz="3111" dirty="0" smtClean="0"/>
              <a:t> how ONE OR MORE </a:t>
            </a:r>
            <a:r>
              <a:rPr lang="en-US" sz="3111" b="1" dirty="0" smtClean="0"/>
              <a:t>symbols</a:t>
            </a:r>
            <a:r>
              <a:rPr lang="en-US" sz="3111" dirty="0" smtClean="0"/>
              <a:t> were used to present an</a:t>
            </a:r>
            <a:r>
              <a:rPr lang="en-US" sz="3111" b="1" dirty="0" smtClean="0"/>
              <a:t> important idea or ideas</a:t>
            </a:r>
            <a:r>
              <a:rPr lang="en-US" sz="3111" dirty="0" smtClean="0"/>
              <a:t>.</a:t>
            </a:r>
            <a:endParaRPr lang="en-US" dirty="0"/>
          </a:p>
        </p:txBody>
      </p:sp>
      <p:sp>
        <p:nvSpPr>
          <p:cNvPr id="3" name="Content Placeholder 2"/>
          <p:cNvSpPr>
            <a:spLocks noGrp="1"/>
          </p:cNvSpPr>
          <p:nvPr>
            <p:ph idx="1"/>
          </p:nvPr>
        </p:nvSpPr>
        <p:spPr>
          <a:xfrm>
            <a:off x="457200" y="1600200"/>
            <a:ext cx="8229600" cy="4854608"/>
          </a:xfrm>
        </p:spPr>
        <p:txBody>
          <a:bodyPr>
            <a:normAutofit fontScale="62500" lnSpcReduction="20000"/>
          </a:bodyPr>
          <a:lstStyle/>
          <a:p>
            <a:r>
              <a:rPr lang="en-US" dirty="0" smtClean="0"/>
              <a:t>Labyrinth, Alaska and her self destructive nature – Self acceptance is crucial.  </a:t>
            </a:r>
          </a:p>
          <a:p>
            <a:r>
              <a:rPr lang="en-US" dirty="0" smtClean="0"/>
              <a:t>Labyrinth, </a:t>
            </a:r>
            <a:r>
              <a:rPr lang="en-US" dirty="0" err="1" smtClean="0"/>
              <a:t>Pudge</a:t>
            </a:r>
            <a:r>
              <a:rPr lang="en-US" dirty="0" smtClean="0"/>
              <a:t> and his views it as life, positive view.  Participate in life.</a:t>
            </a:r>
          </a:p>
          <a:p>
            <a:r>
              <a:rPr lang="en-US" dirty="0" smtClean="0"/>
              <a:t>Labyrinth, symbolic of life the choices you make and the consequences. Journey of self acceptance self discovery etc coming of age genre.</a:t>
            </a:r>
          </a:p>
          <a:p>
            <a:r>
              <a:rPr lang="en-US" dirty="0" smtClean="0"/>
              <a:t>Swan, Symbolic of Alaska, graceful and elegant at a glance, but can bite you on the bum.  Don’t judge a book by it’s cover.</a:t>
            </a:r>
          </a:p>
          <a:p>
            <a:r>
              <a:rPr lang="en-US" dirty="0" smtClean="0"/>
              <a:t>Culver Creek boarding school symbolic of Miles’ great perhaps.  Journey of  self discovery.</a:t>
            </a:r>
          </a:p>
          <a:p>
            <a:r>
              <a:rPr lang="en-US" dirty="0" smtClean="0"/>
              <a:t>Eagle, All seeing predatory, trying to catch Alaska, </a:t>
            </a:r>
            <a:r>
              <a:rPr lang="en-US" dirty="0" err="1" smtClean="0"/>
              <a:t>Pudge</a:t>
            </a:r>
            <a:r>
              <a:rPr lang="en-US" dirty="0" smtClean="0"/>
              <a:t>, Colonel, Takumi.  Rebellion and Consequences to your actions.</a:t>
            </a:r>
          </a:p>
          <a:p>
            <a:r>
              <a:rPr lang="en-US" dirty="0" smtClean="0"/>
              <a:t>Last  Words.  </a:t>
            </a:r>
            <a:r>
              <a:rPr lang="en-US" dirty="0" err="1" smtClean="0"/>
              <a:t>Pudge</a:t>
            </a:r>
            <a:r>
              <a:rPr lang="en-US" dirty="0" smtClean="0"/>
              <a:t> wanted to live life to its fullest last word say a lot about how people lived – Idea Journey of self discovery, Great Perhaps.</a:t>
            </a:r>
          </a:p>
          <a:p>
            <a:r>
              <a:rPr lang="en-US" dirty="0" smtClean="0"/>
              <a:t>Great Perhaps, Symbolic of how they live their lives.  Journey of Self discovery.</a:t>
            </a:r>
          </a:p>
          <a:p>
            <a:endParaRPr lang="en-US" dirty="0" smtClean="0"/>
          </a:p>
          <a:p>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361</TotalTime>
  <Words>1148</Words>
  <Application>Microsoft Macintosh PowerPoint</Application>
  <PresentationFormat>On-screen Show (4:3)</PresentationFormat>
  <Paragraphs>64</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Verve</vt:lpstr>
      <vt:lpstr>Writing Exam Essays  </vt:lpstr>
      <vt:lpstr>Analyse Extended written text - Assessment Report.</vt:lpstr>
      <vt:lpstr>Analyse Extended written text - Assessment Report.</vt:lpstr>
      <vt:lpstr>2008 Paper: Extended  Text Questions</vt:lpstr>
      <vt:lpstr>Excellence Exemplar: Introduction</vt:lpstr>
      <vt:lpstr>Possible introductions:   Looking for Alaska</vt:lpstr>
      <vt:lpstr>Analyse how internal and/or external conflict were important to the text. </vt:lpstr>
      <vt:lpstr>Your turn</vt:lpstr>
      <vt:lpstr>Analyse how ONE OR MORE symbols were used to present an important idea or ideas.</vt:lpstr>
      <vt:lpstr>Slide 10</vt:lpstr>
      <vt:lpstr>Exam Topics</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Literature Essays  </dc:title>
  <dc:creator>Jo Morris</dc:creator>
  <cp:lastModifiedBy>Amy  Price</cp:lastModifiedBy>
  <cp:revision>31</cp:revision>
  <dcterms:created xsi:type="dcterms:W3CDTF">2010-03-30T23:51:38Z</dcterms:created>
  <dcterms:modified xsi:type="dcterms:W3CDTF">2010-03-30T23:53:03Z</dcterms:modified>
</cp:coreProperties>
</file>