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84" r:id="rId1"/>
  </p:sldMasterIdLst>
  <p:sldIdLst>
    <p:sldId id="256" r:id="rId2"/>
    <p:sldId id="264" r:id="rId3"/>
    <p:sldId id="265" r:id="rId4"/>
    <p:sldId id="266" r:id="rId5"/>
    <p:sldId id="267" r:id="rId6"/>
    <p:sldId id="257" r:id="rId7"/>
    <p:sldId id="258" r:id="rId8"/>
    <p:sldId id="259"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89" d="100"/>
          <a:sy n="89" d="100"/>
        </p:scale>
        <p:origin x="-80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9F5C9B63-99B0-4D18-8088-E872BFE1378D}" type="datetimeFigureOut">
              <a:rPr lang="en-US" smtClean="0"/>
              <a:pPr/>
              <a:t>3/1/10</a:t>
            </a:fld>
            <a:endParaRPr lang="en-NZ"/>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NZ"/>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78234F6-77EC-4075-B413-061C8C76768F}"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5C9B63-99B0-4D18-8088-E872BFE1378D}" type="datetimeFigureOut">
              <a:rPr lang="en-US" smtClean="0"/>
              <a:pPr/>
              <a:t>3/1/10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78234F6-77EC-4075-B413-061C8C76768F}"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5C9B63-99B0-4D18-8088-E872BFE1378D}" type="datetimeFigureOut">
              <a:rPr lang="en-US" smtClean="0"/>
              <a:pPr/>
              <a:t>3/1/10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78234F6-77EC-4075-B413-061C8C76768F}"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9F5C9B63-99B0-4D18-8088-E872BFE1378D}" type="datetimeFigureOut">
              <a:rPr lang="en-US" smtClean="0"/>
              <a:pPr/>
              <a:t>3/1/10</a:t>
            </a:fld>
            <a:endParaRPr lang="en-NZ"/>
          </a:p>
        </p:txBody>
      </p:sp>
      <p:sp>
        <p:nvSpPr>
          <p:cNvPr id="5" name="Footer Placeholder 4"/>
          <p:cNvSpPr>
            <a:spLocks noGrp="1"/>
          </p:cNvSpPr>
          <p:nvPr>
            <p:ph type="ftr" sz="quarter" idx="11"/>
          </p:nvPr>
        </p:nvSpPr>
        <p:spPr>
          <a:xfrm>
            <a:off x="457200" y="6480969"/>
            <a:ext cx="4260056" cy="300831"/>
          </a:xfrm>
        </p:spPr>
        <p:txBody>
          <a:bodyPr/>
          <a:lstStyle/>
          <a:p>
            <a:endParaRPr lang="en-NZ"/>
          </a:p>
        </p:txBody>
      </p:sp>
      <p:sp>
        <p:nvSpPr>
          <p:cNvPr id="6" name="Slide Number Placeholder 5"/>
          <p:cNvSpPr>
            <a:spLocks noGrp="1"/>
          </p:cNvSpPr>
          <p:nvPr>
            <p:ph type="sldNum" sz="quarter" idx="12"/>
          </p:nvPr>
        </p:nvSpPr>
        <p:spPr/>
        <p:txBody>
          <a:bodyPr/>
          <a:lstStyle/>
          <a:p>
            <a:fld id="{378234F6-77EC-4075-B413-061C8C76768F}"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9F5C9B63-99B0-4D18-8088-E872BFE1378D}" type="datetimeFigureOut">
              <a:rPr lang="en-US" smtClean="0"/>
              <a:pPr/>
              <a:t>3/1/10</a:t>
            </a:fld>
            <a:endParaRPr lang="en-NZ"/>
          </a:p>
        </p:txBody>
      </p:sp>
      <p:sp>
        <p:nvSpPr>
          <p:cNvPr id="5" name="Footer Placeholder 4"/>
          <p:cNvSpPr>
            <a:spLocks noGrp="1"/>
          </p:cNvSpPr>
          <p:nvPr>
            <p:ph type="ftr" sz="quarter" idx="11"/>
          </p:nvPr>
        </p:nvSpPr>
        <p:spPr>
          <a:xfrm>
            <a:off x="2619376" y="6480969"/>
            <a:ext cx="4260056" cy="300831"/>
          </a:xfrm>
        </p:spPr>
        <p:txBody>
          <a:bodyPr/>
          <a:lstStyle/>
          <a:p>
            <a:endParaRPr lang="en-NZ"/>
          </a:p>
        </p:txBody>
      </p:sp>
      <p:sp>
        <p:nvSpPr>
          <p:cNvPr id="6" name="Slide Number Placeholder 5"/>
          <p:cNvSpPr>
            <a:spLocks noGrp="1"/>
          </p:cNvSpPr>
          <p:nvPr>
            <p:ph type="sldNum" sz="quarter" idx="12"/>
          </p:nvPr>
        </p:nvSpPr>
        <p:spPr>
          <a:xfrm>
            <a:off x="8451056" y="809624"/>
            <a:ext cx="502920" cy="300831"/>
          </a:xfrm>
        </p:spPr>
        <p:txBody>
          <a:bodyPr/>
          <a:lstStyle/>
          <a:p>
            <a:fld id="{378234F6-77EC-4075-B413-061C8C76768F}" type="slidenum">
              <a:rPr lang="en-NZ" smtClean="0"/>
              <a:pPr/>
              <a:t>‹#›</a:t>
            </a:fld>
            <a:endParaRPr lang="en-NZ"/>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9F5C9B63-99B0-4D18-8088-E872BFE1378D}" type="datetimeFigureOut">
              <a:rPr lang="en-US" smtClean="0"/>
              <a:pPr/>
              <a:t>3/1/10</a:t>
            </a:fld>
            <a:endParaRPr lang="en-NZ"/>
          </a:p>
        </p:txBody>
      </p:sp>
      <p:sp>
        <p:nvSpPr>
          <p:cNvPr id="6" name="Footer Placeholder 5"/>
          <p:cNvSpPr>
            <a:spLocks noGrp="1"/>
          </p:cNvSpPr>
          <p:nvPr>
            <p:ph type="ftr" sz="quarter" idx="11"/>
          </p:nvPr>
        </p:nvSpPr>
        <p:spPr>
          <a:xfrm>
            <a:off x="457200" y="6480969"/>
            <a:ext cx="4260056" cy="301752"/>
          </a:xfrm>
        </p:spPr>
        <p:txBody>
          <a:bodyPr/>
          <a:lstStyle/>
          <a:p>
            <a:endParaRPr lang="en-NZ"/>
          </a:p>
        </p:txBody>
      </p:sp>
      <p:sp>
        <p:nvSpPr>
          <p:cNvPr id="7" name="Slide Number Placeholder 6"/>
          <p:cNvSpPr>
            <a:spLocks noGrp="1"/>
          </p:cNvSpPr>
          <p:nvPr>
            <p:ph type="sldNum" sz="quarter" idx="12"/>
          </p:nvPr>
        </p:nvSpPr>
        <p:spPr>
          <a:xfrm>
            <a:off x="7589520" y="6480969"/>
            <a:ext cx="502920" cy="301752"/>
          </a:xfrm>
        </p:spPr>
        <p:txBody>
          <a:bodyPr/>
          <a:lstStyle/>
          <a:p>
            <a:fld id="{378234F6-77EC-4075-B413-061C8C76768F}"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9F5C9B63-99B0-4D18-8088-E872BFE1378D}" type="datetimeFigureOut">
              <a:rPr lang="en-US" smtClean="0"/>
              <a:pPr/>
              <a:t>3/1/10</a:t>
            </a:fld>
            <a:endParaRPr lang="en-NZ"/>
          </a:p>
        </p:txBody>
      </p:sp>
      <p:sp>
        <p:nvSpPr>
          <p:cNvPr id="8" name="Footer Placeholder 7"/>
          <p:cNvSpPr>
            <a:spLocks noGrp="1"/>
          </p:cNvSpPr>
          <p:nvPr>
            <p:ph type="ftr" sz="quarter" idx="11"/>
          </p:nvPr>
        </p:nvSpPr>
        <p:spPr>
          <a:xfrm>
            <a:off x="457200" y="6480969"/>
            <a:ext cx="4261104" cy="301752"/>
          </a:xfrm>
        </p:spPr>
        <p:txBody>
          <a:bodyPr/>
          <a:lstStyle/>
          <a:p>
            <a:endParaRPr lang="en-NZ"/>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78234F6-77EC-4075-B413-061C8C76768F}"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F5C9B63-99B0-4D18-8088-E872BFE1378D}" type="datetimeFigureOut">
              <a:rPr lang="en-US" smtClean="0"/>
              <a:pPr/>
              <a:t>3/1/10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78234F6-77EC-4075-B413-061C8C76768F}"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9F5C9B63-99B0-4D18-8088-E872BFE1378D}" type="datetimeFigureOut">
              <a:rPr lang="en-US" smtClean="0"/>
              <a:pPr/>
              <a:t>3/1/10</a:t>
            </a:fld>
            <a:endParaRPr lang="en-NZ"/>
          </a:p>
        </p:txBody>
      </p:sp>
      <p:sp>
        <p:nvSpPr>
          <p:cNvPr id="3" name="Footer Placeholder 2"/>
          <p:cNvSpPr>
            <a:spLocks noGrp="1"/>
          </p:cNvSpPr>
          <p:nvPr>
            <p:ph type="ftr" sz="quarter" idx="11"/>
          </p:nvPr>
        </p:nvSpPr>
        <p:spPr>
          <a:xfrm>
            <a:off x="457200" y="6481890"/>
            <a:ext cx="4260056" cy="300831"/>
          </a:xfrm>
        </p:spPr>
        <p:txBody>
          <a:bodyPr/>
          <a:lstStyle/>
          <a:p>
            <a:endParaRPr lang="en-NZ"/>
          </a:p>
        </p:txBody>
      </p:sp>
      <p:sp>
        <p:nvSpPr>
          <p:cNvPr id="4" name="Slide Number Placeholder 3"/>
          <p:cNvSpPr>
            <a:spLocks noGrp="1"/>
          </p:cNvSpPr>
          <p:nvPr>
            <p:ph type="sldNum" sz="quarter" idx="12"/>
          </p:nvPr>
        </p:nvSpPr>
        <p:spPr>
          <a:xfrm>
            <a:off x="7589520" y="6480969"/>
            <a:ext cx="502920" cy="301752"/>
          </a:xfrm>
        </p:spPr>
        <p:txBody>
          <a:bodyPr/>
          <a:lstStyle/>
          <a:p>
            <a:fld id="{378234F6-77EC-4075-B413-061C8C76768F}"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9F5C9B63-99B0-4D18-8088-E872BFE1378D}" type="datetimeFigureOut">
              <a:rPr lang="en-US" smtClean="0"/>
              <a:pPr/>
              <a:t>3/1/10</a:t>
            </a:fld>
            <a:endParaRPr lang="en-NZ"/>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NZ"/>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78234F6-77EC-4075-B413-061C8C76768F}"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9F5C9B63-99B0-4D18-8088-E872BFE1378D}" type="datetimeFigureOut">
              <a:rPr lang="en-US" smtClean="0"/>
              <a:pPr/>
              <a:t>3/1/10</a:t>
            </a:fld>
            <a:endParaRPr lang="en-NZ"/>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NZ"/>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78234F6-77EC-4075-B413-061C8C76768F}"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F5C9B63-99B0-4D18-8088-E872BFE1378D}" type="datetimeFigureOut">
              <a:rPr lang="en-US" smtClean="0"/>
              <a:pPr/>
              <a:t>3/1/10</a:t>
            </a:fld>
            <a:endParaRPr lang="en-NZ"/>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NZ"/>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78234F6-77EC-4075-B413-061C8C76768F}" type="slidenum">
              <a:rPr lang="en-NZ" smtClean="0"/>
              <a:pPr/>
              <a:t>‹#›</a:t>
            </a:fld>
            <a:endParaRPr lang="en-NZ"/>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Writing Exam Essays </a:t>
            </a:r>
            <a:br>
              <a:rPr lang="en-NZ" dirty="0" smtClean="0"/>
            </a:br>
            <a:endParaRPr lang="en-NZ" dirty="0"/>
          </a:p>
        </p:txBody>
      </p:sp>
      <p:sp>
        <p:nvSpPr>
          <p:cNvPr id="3" name="Subtitle 2"/>
          <p:cNvSpPr>
            <a:spLocks noGrp="1"/>
          </p:cNvSpPr>
          <p:nvPr>
            <p:ph type="subTitle" idx="1"/>
          </p:nvPr>
        </p:nvSpPr>
        <p:spPr/>
        <p:txBody>
          <a:bodyPr/>
          <a:lstStyle/>
          <a:p>
            <a:r>
              <a:rPr lang="en-NZ" dirty="0" smtClean="0"/>
              <a:t>Level Two English</a:t>
            </a:r>
            <a:endParaRPr lang="en-N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90379 </a:t>
            </a:r>
            <a:r>
              <a:rPr lang="en-US" dirty="0" err="1" smtClean="0"/>
              <a:t>Analyse</a:t>
            </a:r>
            <a:r>
              <a:rPr lang="en-US" dirty="0" smtClean="0"/>
              <a:t> a visual or oral text</a:t>
            </a:r>
            <a:br>
              <a:rPr lang="en-US" dirty="0" smtClean="0"/>
            </a:br>
            <a:endParaRPr lang="en-US" dirty="0"/>
          </a:p>
        </p:txBody>
      </p:sp>
      <p:sp>
        <p:nvSpPr>
          <p:cNvPr id="3" name="Content Placeholder 2"/>
          <p:cNvSpPr>
            <a:spLocks noGrp="1"/>
          </p:cNvSpPr>
          <p:nvPr>
            <p:ph idx="1"/>
          </p:nvPr>
        </p:nvSpPr>
        <p:spPr>
          <a:xfrm>
            <a:off x="457200" y="1828800"/>
            <a:ext cx="8229600" cy="4572000"/>
          </a:xfrm>
        </p:spPr>
        <p:txBody>
          <a:bodyPr>
            <a:normAutofit fontScale="92500"/>
          </a:bodyPr>
          <a:lstStyle/>
          <a:p>
            <a:pPr lvl="1"/>
            <a:r>
              <a:rPr lang="en-US" dirty="0" smtClean="0"/>
              <a:t>Candidates who achieved this standard most commonly demonstrated the following skills and knowledge.</a:t>
            </a:r>
          </a:p>
          <a:p>
            <a:pPr lvl="2"/>
            <a:r>
              <a:rPr lang="en-US" dirty="0" smtClean="0"/>
              <a:t>Understanding of the meaning of the word “techniques.”</a:t>
            </a:r>
          </a:p>
          <a:p>
            <a:pPr lvl="2"/>
            <a:r>
              <a:rPr lang="en-US" dirty="0" smtClean="0"/>
              <a:t>Ability to discuss the intention behind the use of techniques; they were able to include some discussion of the effects generated by techniques</a:t>
            </a:r>
          </a:p>
          <a:p>
            <a:pPr lvl="2"/>
            <a:r>
              <a:rPr lang="en-US" dirty="0" smtClean="0"/>
              <a:t>Ability to address the question with specific supporting details about the text.</a:t>
            </a:r>
          </a:p>
          <a:p>
            <a:pPr lvl="2"/>
            <a:r>
              <a:rPr lang="en-US" dirty="0" smtClean="0"/>
              <a:t>ability to incorporate phrases or vocabulary that supported analysis, into their answers</a:t>
            </a:r>
          </a:p>
          <a:p>
            <a:pPr lvl="2"/>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90379 </a:t>
            </a:r>
            <a:r>
              <a:rPr lang="en-US" dirty="0" err="1" smtClean="0"/>
              <a:t>Analyse</a:t>
            </a:r>
            <a:r>
              <a:rPr lang="en-US" dirty="0" smtClean="0"/>
              <a:t> a visual or oral text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Candidates who did NOT achieve this standard lacked some or all of the skills and knowledge required for Achievement.  They also commonly:</a:t>
            </a:r>
          </a:p>
          <a:p>
            <a:pPr lvl="1"/>
            <a:r>
              <a:rPr lang="en-US" dirty="0" smtClean="0"/>
              <a:t>Did not include analysis of the text in their answers, but instead gave a plot summary.</a:t>
            </a:r>
          </a:p>
          <a:p>
            <a:pPr lvl="1"/>
            <a:r>
              <a:rPr lang="en-US" dirty="0" smtClean="0"/>
              <a:t>Wrote </a:t>
            </a:r>
            <a:r>
              <a:rPr lang="en-US" dirty="0" err="1" smtClean="0"/>
              <a:t>shor</a:t>
            </a:r>
            <a:r>
              <a:rPr lang="en-US" dirty="0" smtClean="0"/>
              <a:t> and insufficient or incomplete answers</a:t>
            </a:r>
          </a:p>
          <a:p>
            <a:pPr lvl="1"/>
            <a:r>
              <a:rPr lang="en-US" dirty="0" smtClean="0"/>
              <a:t>Discussed the text in general terms and did not include specific details</a:t>
            </a:r>
          </a:p>
          <a:p>
            <a:pPr lvl="1"/>
            <a:r>
              <a:rPr lang="en-US" dirty="0" smtClean="0"/>
              <a:t>Did not fully understand the questions or what was required in order to write an answer that addressed the question.</a:t>
            </a:r>
          </a:p>
          <a:p>
            <a:pPr lvl="1"/>
            <a:r>
              <a:rPr lang="en-US" dirty="0" smtClean="0"/>
              <a:t>Were unable to engage with the text at an analytical level.</a:t>
            </a:r>
          </a:p>
          <a:p>
            <a:pPr lvl="1"/>
            <a:r>
              <a:rPr lang="en-US" dirty="0" smtClean="0"/>
              <a:t>Lacked sufficient knowledge and understanding of the text and often made factual errors.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90379 </a:t>
            </a:r>
            <a:r>
              <a:rPr lang="en-US" dirty="0" err="1" smtClean="0"/>
              <a:t>Analyse</a:t>
            </a:r>
            <a:r>
              <a:rPr lang="en-US" dirty="0" smtClean="0"/>
              <a:t> a visual or oral text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addition to the skills and knowledge required for Achievement, </a:t>
            </a:r>
            <a:r>
              <a:rPr lang="en-US" dirty="0" err="1" smtClean="0"/>
              <a:t>candidtates</a:t>
            </a:r>
            <a:r>
              <a:rPr lang="en-US" dirty="0" smtClean="0"/>
              <a:t> who achieved the standard with Merit commonly:</a:t>
            </a:r>
          </a:p>
          <a:p>
            <a:pPr lvl="1"/>
            <a:r>
              <a:rPr lang="en-US" dirty="0" smtClean="0"/>
              <a:t>Were able to speak authoritatively about texts</a:t>
            </a:r>
          </a:p>
          <a:p>
            <a:pPr lvl="1"/>
            <a:r>
              <a:rPr lang="en-US" dirty="0" smtClean="0"/>
              <a:t>Integrated analysis into their answers rather than listing it.</a:t>
            </a:r>
          </a:p>
          <a:p>
            <a:pPr lvl="1"/>
            <a:r>
              <a:rPr lang="en-US" dirty="0" smtClean="0"/>
              <a:t>Demonstrated a more sophisticated understanding</a:t>
            </a:r>
          </a:p>
          <a:p>
            <a:pPr lvl="1"/>
            <a:r>
              <a:rPr lang="en-US" dirty="0" smtClean="0"/>
              <a:t>Effectively used and integrated quotations into their answers to support points being made</a:t>
            </a:r>
          </a:p>
          <a:p>
            <a:pPr lvl="1"/>
            <a:r>
              <a:rPr lang="en-US" dirty="0" smtClean="0"/>
              <a:t>Wrote confidently with appropriate use of vocabulary.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90379 </a:t>
            </a:r>
            <a:r>
              <a:rPr lang="en-US" dirty="0" err="1" smtClean="0"/>
              <a:t>Analyse</a:t>
            </a:r>
            <a:r>
              <a:rPr lang="en-US" dirty="0" smtClean="0"/>
              <a:t> a visual or oral text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 addition to the skills and knowledge required for Achievement with Merit, candidates who achieved the standard with Excellence commonly:</a:t>
            </a:r>
          </a:p>
          <a:p>
            <a:pPr lvl="1"/>
            <a:r>
              <a:rPr lang="en-US" dirty="0" smtClean="0"/>
              <a:t>Wrote in a fluent, insightful style.</a:t>
            </a:r>
          </a:p>
          <a:p>
            <a:pPr lvl="1"/>
            <a:r>
              <a:rPr lang="en-US" dirty="0" smtClean="0"/>
              <a:t>Confidently addressed the director’s purpose in their analysis of the text</a:t>
            </a:r>
          </a:p>
          <a:p>
            <a:pPr lvl="1"/>
            <a:r>
              <a:rPr lang="en-US" dirty="0" smtClean="0"/>
              <a:t>Perceptively </a:t>
            </a:r>
            <a:r>
              <a:rPr lang="en-US" dirty="0" err="1" smtClean="0"/>
              <a:t>analysed</a:t>
            </a:r>
            <a:r>
              <a:rPr lang="en-US" dirty="0" smtClean="0"/>
              <a:t> the text</a:t>
            </a:r>
          </a:p>
          <a:p>
            <a:pPr lvl="1"/>
            <a:r>
              <a:rPr lang="en-US" dirty="0" smtClean="0"/>
              <a:t>Abandoned a formulaic approach to the structure and language of the essay; introductions were refreshingly different and signaled a confident approach to the question; many candidates used a quotation as a springboard into essay.</a:t>
            </a:r>
          </a:p>
          <a:p>
            <a:pPr lvl="1"/>
            <a:r>
              <a:rPr lang="en-US" dirty="0" smtClean="0"/>
              <a:t> revealed a sophisticated understanding of </a:t>
            </a:r>
            <a:r>
              <a:rPr lang="en-US" dirty="0" err="1" smtClean="0"/>
              <a:t>thei</a:t>
            </a:r>
            <a:r>
              <a:rPr lang="en-US" dirty="0" smtClean="0"/>
              <a:t> </a:t>
            </a:r>
            <a:r>
              <a:rPr lang="en-US" dirty="0" err="1" smtClean="0"/>
              <a:t>positionning</a:t>
            </a:r>
            <a:r>
              <a:rPr lang="en-US" dirty="0" smtClean="0"/>
              <a:t> as the viewer </a:t>
            </a:r>
            <a:r>
              <a:rPr lang="en-US" dirty="0" err="1" smtClean="0"/>
              <a:t>synthesised</a:t>
            </a:r>
            <a:r>
              <a:rPr lang="en-US" dirty="0" smtClean="0"/>
              <a:t> ideas across the text</a:t>
            </a:r>
          </a:p>
          <a:p>
            <a:pPr lvl="1"/>
            <a:r>
              <a:rPr lang="en-US" dirty="0" smtClean="0"/>
              <a:t>Were often original and striking in tone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2008 Paper: Visual  Text Questions</a:t>
            </a:r>
            <a:endParaRPr lang="en-NZ" dirty="0"/>
          </a:p>
        </p:txBody>
      </p:sp>
      <p:sp>
        <p:nvSpPr>
          <p:cNvPr id="3" name="Content Placeholder 2"/>
          <p:cNvSpPr>
            <a:spLocks noGrp="1"/>
          </p:cNvSpPr>
          <p:nvPr>
            <p:ph idx="1"/>
          </p:nvPr>
        </p:nvSpPr>
        <p:spPr>
          <a:xfrm>
            <a:off x="357158" y="1500174"/>
            <a:ext cx="8429684" cy="4954634"/>
          </a:xfrm>
        </p:spPr>
        <p:txBody>
          <a:bodyPr>
            <a:noAutofit/>
          </a:bodyPr>
          <a:lstStyle/>
          <a:p>
            <a:endParaRPr lang="en-AU" sz="1600" dirty="0" smtClean="0"/>
          </a:p>
          <a:p>
            <a:r>
              <a:rPr lang="en-US" sz="1600" dirty="0" smtClean="0"/>
              <a:t>1.	</a:t>
            </a:r>
            <a:r>
              <a:rPr lang="en-US" sz="1600" dirty="0" err="1" smtClean="0"/>
              <a:t>Analyse</a:t>
            </a:r>
            <a:r>
              <a:rPr lang="en-US" sz="1600" dirty="0" smtClean="0"/>
              <a:t> how </a:t>
            </a:r>
            <a:r>
              <a:rPr lang="en-US" sz="1600" b="1" dirty="0" smtClean="0"/>
              <a:t>techniques</a:t>
            </a:r>
            <a:r>
              <a:rPr lang="en-US" sz="1600" dirty="0" smtClean="0"/>
              <a:t> were used to create a strong impression of at least ONE </a:t>
            </a:r>
            <a:r>
              <a:rPr lang="en-US" sz="1600" b="1" dirty="0" smtClean="0"/>
              <a:t>character or individual</a:t>
            </a:r>
            <a:r>
              <a:rPr lang="en-US" sz="1600" dirty="0" smtClean="0"/>
              <a:t>. </a:t>
            </a:r>
            <a:endParaRPr lang="en-AU" sz="1600" dirty="0" smtClean="0"/>
          </a:p>
          <a:p>
            <a:r>
              <a:rPr lang="en-US" sz="1600" b="1" dirty="0" smtClean="0"/>
              <a:t>2.</a:t>
            </a:r>
            <a:r>
              <a:rPr lang="en-US" sz="1600" dirty="0" smtClean="0"/>
              <a:t> </a:t>
            </a:r>
            <a:r>
              <a:rPr lang="en-US" sz="1600" dirty="0" err="1" smtClean="0"/>
              <a:t>Analyse</a:t>
            </a:r>
            <a:r>
              <a:rPr lang="en-US" sz="1600" dirty="0" smtClean="0"/>
              <a:t> how the presentation of at least ONE </a:t>
            </a:r>
            <a:r>
              <a:rPr lang="en-US" sz="1600" b="1" dirty="0" smtClean="0"/>
              <a:t>setting</a:t>
            </a:r>
            <a:r>
              <a:rPr lang="en-US" sz="1600" dirty="0" smtClean="0"/>
              <a:t> helped develop an </a:t>
            </a:r>
            <a:r>
              <a:rPr lang="en-US" sz="1600" b="1" dirty="0" smtClean="0"/>
              <a:t>important theme</a:t>
            </a:r>
            <a:r>
              <a:rPr lang="en-US" sz="1600" dirty="0" smtClean="0"/>
              <a:t>. </a:t>
            </a:r>
            <a:endParaRPr lang="en-AU" sz="1600" dirty="0" smtClean="0"/>
          </a:p>
          <a:p>
            <a:r>
              <a:rPr lang="en-US" sz="1600" b="1" dirty="0" smtClean="0"/>
              <a:t>3.</a:t>
            </a:r>
            <a:r>
              <a:rPr lang="en-US" sz="1600" dirty="0" smtClean="0"/>
              <a:t>     </a:t>
            </a:r>
            <a:r>
              <a:rPr lang="en-US" sz="1600" dirty="0" err="1" smtClean="0"/>
              <a:t>Analyse</a:t>
            </a:r>
            <a:r>
              <a:rPr lang="en-US" sz="1600" dirty="0" smtClean="0"/>
              <a:t> how BOTH </a:t>
            </a:r>
            <a:r>
              <a:rPr lang="en-US" sz="1600" b="1" dirty="0" smtClean="0"/>
              <a:t>internal and external conflict</a:t>
            </a:r>
            <a:r>
              <a:rPr lang="en-US" sz="1600" dirty="0" smtClean="0"/>
              <a:t> were </a:t>
            </a:r>
            <a:r>
              <a:rPr lang="en-US" sz="1600" b="1" dirty="0" smtClean="0"/>
              <a:t>important</a:t>
            </a:r>
            <a:r>
              <a:rPr lang="en-US" sz="1600" dirty="0" smtClean="0"/>
              <a:t> to the text as a whole. </a:t>
            </a:r>
            <a:r>
              <a:rPr lang="en-AU" sz="1600" dirty="0" smtClean="0"/>
              <a:t> </a:t>
            </a:r>
            <a:r>
              <a:rPr lang="en-US" sz="1600" i="1" dirty="0" smtClean="0"/>
              <a:t>Note: “internal conflict” means conflict within a character, and “external conflict” means conflict between a character and other </a:t>
            </a:r>
            <a:r>
              <a:rPr lang="en-US" sz="1600" i="1" dirty="0" err="1" smtClean="0"/>
              <a:t>individual(s</a:t>
            </a:r>
            <a:r>
              <a:rPr lang="en-US" sz="1600" i="1" dirty="0" smtClean="0"/>
              <a:t>) or </a:t>
            </a:r>
            <a:r>
              <a:rPr lang="en-US" sz="1600" i="1" dirty="0" err="1" smtClean="0"/>
              <a:t>group(s</a:t>
            </a:r>
            <a:r>
              <a:rPr lang="en-US" sz="1600" i="1" dirty="0" smtClean="0"/>
              <a:t>).</a:t>
            </a:r>
            <a:r>
              <a:rPr lang="en-US" sz="1600" dirty="0" smtClean="0"/>
              <a:t> </a:t>
            </a:r>
            <a:endParaRPr lang="en-AU" sz="1600" dirty="0" smtClean="0"/>
          </a:p>
          <a:p>
            <a:r>
              <a:rPr lang="en-US" sz="1600" b="1" dirty="0" smtClean="0"/>
              <a:t>4.</a:t>
            </a:r>
            <a:r>
              <a:rPr lang="en-US" sz="1600" dirty="0" smtClean="0"/>
              <a:t>   </a:t>
            </a:r>
            <a:r>
              <a:rPr lang="en-US" sz="1600" dirty="0" err="1" smtClean="0"/>
              <a:t>Analyse</a:t>
            </a:r>
            <a:r>
              <a:rPr lang="en-US" sz="1600" dirty="0" smtClean="0"/>
              <a:t> how </a:t>
            </a:r>
            <a:r>
              <a:rPr lang="en-US" sz="1600" b="1" dirty="0" smtClean="0"/>
              <a:t>techniques</a:t>
            </a:r>
            <a:r>
              <a:rPr lang="en-US" sz="1600" dirty="0" smtClean="0"/>
              <a:t> were used to create impact in ONE </a:t>
            </a:r>
            <a:r>
              <a:rPr lang="en-US" sz="1600" b="1" dirty="0" smtClean="0"/>
              <a:t>important section</a:t>
            </a:r>
            <a:r>
              <a:rPr lang="en-US" sz="1600" dirty="0" smtClean="0"/>
              <a:t>. </a:t>
            </a:r>
            <a:endParaRPr lang="en-AU" sz="1600" dirty="0" smtClean="0"/>
          </a:p>
          <a:p>
            <a:r>
              <a:rPr lang="en-US" sz="1600" b="1" dirty="0" smtClean="0"/>
              <a:t>5.</a:t>
            </a:r>
            <a:r>
              <a:rPr lang="en-US" sz="1600" dirty="0" smtClean="0"/>
              <a:t> </a:t>
            </a:r>
            <a:r>
              <a:rPr lang="en-US" sz="1600" dirty="0" err="1" smtClean="0"/>
              <a:t>Analyse</a:t>
            </a:r>
            <a:r>
              <a:rPr lang="en-US" sz="1600" dirty="0" smtClean="0"/>
              <a:t> how the text </a:t>
            </a:r>
            <a:r>
              <a:rPr lang="en-US" sz="1600" b="1" dirty="0" smtClean="0"/>
              <a:t>influenced the audience</a:t>
            </a:r>
            <a:r>
              <a:rPr lang="en-US" sz="1600" dirty="0" smtClean="0"/>
              <a:t> to think differently about an </a:t>
            </a:r>
            <a:r>
              <a:rPr lang="en-US" sz="1600" b="1" dirty="0" smtClean="0"/>
              <a:t>idea or issue</a:t>
            </a:r>
            <a:r>
              <a:rPr lang="en-US" sz="1600" dirty="0" smtClean="0"/>
              <a:t>. </a:t>
            </a:r>
            <a:endParaRPr lang="en-AU" sz="1600" dirty="0" smtClean="0"/>
          </a:p>
          <a:p>
            <a:r>
              <a:rPr lang="en-US" sz="1600" b="1" dirty="0" smtClean="0"/>
              <a:t>6.</a:t>
            </a:r>
            <a:r>
              <a:rPr lang="en-US" sz="1600" dirty="0" smtClean="0"/>
              <a:t> </a:t>
            </a:r>
            <a:r>
              <a:rPr lang="en-US" sz="1600" dirty="0" err="1" smtClean="0"/>
              <a:t>Analyse</a:t>
            </a:r>
            <a:r>
              <a:rPr lang="en-US" sz="1600" dirty="0" smtClean="0"/>
              <a:t> how the text is </a:t>
            </a:r>
            <a:r>
              <a:rPr lang="en-US" sz="1600" b="1" dirty="0" smtClean="0"/>
              <a:t>typical</a:t>
            </a:r>
            <a:r>
              <a:rPr lang="en-US" sz="1600" dirty="0" smtClean="0"/>
              <a:t> of its </a:t>
            </a:r>
            <a:r>
              <a:rPr lang="en-US" sz="1600" b="1" dirty="0" smtClean="0"/>
              <a:t>genre</a:t>
            </a:r>
            <a:r>
              <a:rPr lang="en-US" sz="1600" dirty="0" smtClean="0"/>
              <a:t>. </a:t>
            </a:r>
            <a:endParaRPr lang="en-AU" sz="1600" dirty="0" smtClean="0"/>
          </a:p>
          <a:p>
            <a:r>
              <a:rPr lang="en-US" sz="1600" i="1" dirty="0" smtClean="0"/>
              <a:t>Note: “genre” might include science fiction, romance, drama, documentary, political speech, etc.</a:t>
            </a:r>
            <a:endParaRPr lang="en-AU" sz="1600" dirty="0" smtClean="0"/>
          </a:p>
          <a:p>
            <a:endParaRPr lang="en-NZ" sz="15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Excellence Exemplar: Introduction</a:t>
            </a:r>
            <a:endParaRPr lang="en-NZ" dirty="0"/>
          </a:p>
        </p:txBody>
      </p:sp>
      <p:sp>
        <p:nvSpPr>
          <p:cNvPr id="3" name="Content Placeholder 2"/>
          <p:cNvSpPr>
            <a:spLocks noGrp="1"/>
          </p:cNvSpPr>
          <p:nvPr>
            <p:ph idx="1"/>
          </p:nvPr>
        </p:nvSpPr>
        <p:spPr>
          <a:xfrm>
            <a:off x="500034" y="1714488"/>
            <a:ext cx="8229600" cy="4572000"/>
          </a:xfrm>
        </p:spPr>
        <p:txBody>
          <a:bodyPr>
            <a:noAutofit/>
          </a:bodyPr>
          <a:lstStyle/>
          <a:p>
            <a:r>
              <a:rPr lang="en-NZ" sz="2400" b="1" i="1" dirty="0" smtClean="0"/>
              <a:t>Analyse how BOTH internal and external conflict were important to the text as a whole.  Note:”internal conflict” means conflict within a character and “ external sconflict” means conflict between a character and other individuial(s) or group (s).</a:t>
            </a:r>
          </a:p>
          <a:p>
            <a:pPr>
              <a:buNone/>
            </a:pPr>
            <a:r>
              <a:rPr lang="en-NZ" sz="2400" i="1" dirty="0" smtClean="0"/>
              <a:t>In Sean Penn’s film Into the Wild, the story was based around the development and resolutions of conflict.  The main character, Christopher McCanolews” (aka Alexander Supertramp), faces internal conflict within himself and external conflict with his family and those he loves.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Possible introductions:  </a:t>
            </a:r>
            <a:r>
              <a:rPr lang="en-NZ" dirty="0" smtClean="0"/>
              <a:t/>
            </a:r>
            <a:br>
              <a:rPr lang="en-NZ" dirty="0" smtClean="0"/>
            </a:br>
            <a:r>
              <a:rPr lang="en-NZ" dirty="0" smtClean="0"/>
              <a:t>Mississippi Burning</a:t>
            </a:r>
            <a:endParaRPr lang="en-NZ" dirty="0"/>
          </a:p>
        </p:txBody>
      </p:sp>
      <p:sp>
        <p:nvSpPr>
          <p:cNvPr id="3" name="Content Placeholder 2"/>
          <p:cNvSpPr>
            <a:spLocks noGrp="1"/>
          </p:cNvSpPr>
          <p:nvPr>
            <p:ph idx="1"/>
          </p:nvPr>
        </p:nvSpPr>
        <p:spPr/>
        <p:txBody>
          <a:bodyPr/>
          <a:lstStyle/>
          <a:p>
            <a:endParaRPr lang="en-NZ" dirty="0" smtClean="0"/>
          </a:p>
          <a:p>
            <a:endParaRPr lang="en-NZ" dirty="0" smtClean="0"/>
          </a:p>
        </p:txBody>
      </p:sp>
      <p:sp>
        <p:nvSpPr>
          <p:cNvPr id="4" name="Rectangle 3"/>
          <p:cNvSpPr/>
          <p:nvPr/>
        </p:nvSpPr>
        <p:spPr>
          <a:xfrm>
            <a:off x="838200" y="1676400"/>
            <a:ext cx="7391400" cy="5355313"/>
          </a:xfrm>
          <a:prstGeom prst="rect">
            <a:avLst/>
          </a:prstGeom>
        </p:spPr>
        <p:txBody>
          <a:bodyPr wrap="square">
            <a:spAutoFit/>
          </a:bodyPr>
          <a:lstStyle/>
          <a:p>
            <a:r>
              <a:rPr lang="en-NZ" b="1" i="1" dirty="0" smtClean="0"/>
              <a:t>Analyse how BOTH internal and external conflict were important to the text as a whole.  Note:”internal conflict” means conflict within a character and “ external</a:t>
            </a:r>
            <a:r>
              <a:rPr lang="en-NZ" b="1" i="1" dirty="0" smtClean="0"/>
              <a:t> conflict</a:t>
            </a:r>
            <a:r>
              <a:rPr lang="en-NZ" b="1" i="1" dirty="0" smtClean="0"/>
              <a:t>” means conflict between a character and other individuial(s) or group (s)</a:t>
            </a:r>
            <a:r>
              <a:rPr lang="en-NZ" b="1" i="1" dirty="0" smtClean="0"/>
              <a:t>.</a:t>
            </a:r>
          </a:p>
          <a:p>
            <a:endParaRPr lang="en-NZ" b="1" i="1" dirty="0" smtClean="0"/>
          </a:p>
          <a:p>
            <a:r>
              <a:rPr lang="en-NZ" dirty="0" smtClean="0"/>
              <a:t>In the film </a:t>
            </a:r>
            <a:r>
              <a:rPr lang="en-NZ" u="sng" dirty="0" smtClean="0"/>
              <a:t>Mississippi Burning</a:t>
            </a:r>
            <a:r>
              <a:rPr lang="en-NZ" dirty="0" smtClean="0"/>
              <a:t>, directed by Alan Parker, an important internal conflict was within Ward, a straight laced agent who is forced to bend the rules to bring the KKK to justice.  </a:t>
            </a:r>
            <a:r>
              <a:rPr lang="en-NZ" dirty="0" smtClean="0"/>
              <a:t>I</a:t>
            </a:r>
            <a:r>
              <a:rPr lang="en-NZ" dirty="0" smtClean="0"/>
              <a:t>mportant external conflicts were between the ‘Negro’ residents of Jessup County Mississippi and the local Ku Klux Klan, as well as the conflict between Agent Ward and Agent Anderson.  The film deals with racism and prejudice in South America  during 1964.  These conflicts were important as they emphasised  how bad racism was  in that setting.</a:t>
            </a:r>
          </a:p>
          <a:p>
            <a:endParaRPr lang="en-NZ" b="1" i="1" dirty="0" smtClean="0"/>
          </a:p>
          <a:p>
            <a:endParaRPr lang="en-NZ" b="1" i="1" dirty="0" smtClean="0"/>
          </a:p>
          <a:p>
            <a:endParaRPr lang="en-NZ" b="1" i="1" dirty="0" smtClean="0"/>
          </a:p>
          <a:p>
            <a:endParaRPr lang="en-NZ" b="1" i="1" dirty="0" smtClean="0"/>
          </a:p>
          <a:p>
            <a:endParaRPr lang="en-NZ" b="1" i="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Your turn</a:t>
            </a:r>
            <a:endParaRPr lang="en-NZ" dirty="0"/>
          </a:p>
        </p:txBody>
      </p:sp>
      <p:sp>
        <p:nvSpPr>
          <p:cNvPr id="3" name="Content Placeholder 2"/>
          <p:cNvSpPr>
            <a:spLocks noGrp="1"/>
          </p:cNvSpPr>
          <p:nvPr>
            <p:ph idx="1"/>
          </p:nvPr>
        </p:nvSpPr>
        <p:spPr/>
        <p:txBody>
          <a:bodyPr>
            <a:normAutofit fontScale="92500" lnSpcReduction="10000"/>
          </a:bodyPr>
          <a:lstStyle/>
          <a:p>
            <a:pPr>
              <a:buNone/>
            </a:pPr>
            <a:r>
              <a:rPr lang="en-US" sz="3200" dirty="0" err="1" smtClean="0"/>
              <a:t>Analyse</a:t>
            </a:r>
            <a:r>
              <a:rPr lang="en-US" sz="3200" dirty="0" smtClean="0"/>
              <a:t> </a:t>
            </a:r>
            <a:r>
              <a:rPr lang="en-US" sz="3200" dirty="0" smtClean="0"/>
              <a:t>how </a:t>
            </a:r>
            <a:r>
              <a:rPr lang="en-US" sz="3200" b="1" dirty="0" smtClean="0"/>
              <a:t>techniques</a:t>
            </a:r>
            <a:r>
              <a:rPr lang="en-US" sz="3200" dirty="0" smtClean="0"/>
              <a:t> were used to create a strong impression of at least ONE </a:t>
            </a:r>
            <a:r>
              <a:rPr lang="en-US" sz="3200" b="1" dirty="0" smtClean="0"/>
              <a:t>character or individual</a:t>
            </a:r>
            <a:r>
              <a:rPr lang="en-US" sz="3200" dirty="0" smtClean="0"/>
              <a:t>. </a:t>
            </a:r>
            <a:endParaRPr lang="en-AU" sz="3200" dirty="0" smtClean="0"/>
          </a:p>
          <a:p>
            <a:pPr>
              <a:buNone/>
            </a:pPr>
            <a:endParaRPr lang="en-NZ" dirty="0" smtClean="0"/>
          </a:p>
          <a:p>
            <a:r>
              <a:rPr lang="en-NZ" dirty="0" smtClean="0"/>
              <a:t>What are the key words?</a:t>
            </a:r>
          </a:p>
          <a:p>
            <a:r>
              <a:rPr lang="en-NZ" dirty="0" smtClean="0"/>
              <a:t>How does the question relate to your film?</a:t>
            </a:r>
          </a:p>
          <a:p>
            <a:r>
              <a:rPr lang="en-NZ" dirty="0" smtClean="0"/>
              <a:t>Write an introduction that introduces your main idea, refers to the key words in the question and introduces your key points.</a:t>
            </a:r>
          </a:p>
          <a:p>
            <a:r>
              <a:rPr lang="en-NZ" dirty="0" smtClean="0"/>
              <a:t>NOW try two of the other questions.</a:t>
            </a:r>
            <a:endParaRPr lang="en-NZ"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592</TotalTime>
  <Words>870</Words>
  <Application>Microsoft Macintosh PowerPoint</Application>
  <PresentationFormat>On-screen Show (4:3)</PresentationFormat>
  <Paragraphs>57</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Verve</vt:lpstr>
      <vt:lpstr>Writing Exam Essays  </vt:lpstr>
      <vt:lpstr>90379 Analyse a visual or oral text </vt:lpstr>
      <vt:lpstr>90379 Analyse a visual or oral text</vt:lpstr>
      <vt:lpstr>90379 Analyse a visual or oral text</vt:lpstr>
      <vt:lpstr>90379 Analyse a visual or oral text</vt:lpstr>
      <vt:lpstr>2008 Paper: Visual  Text Questions</vt:lpstr>
      <vt:lpstr>Excellence Exemplar: Introduction</vt:lpstr>
      <vt:lpstr>Possible introductions:   Mississippi Burning</vt:lpstr>
      <vt:lpstr>Your turn</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Literature Essays  </dc:title>
  <dc:creator>Jo Morris</dc:creator>
  <cp:lastModifiedBy>Amy  Price</cp:lastModifiedBy>
  <cp:revision>31</cp:revision>
  <dcterms:created xsi:type="dcterms:W3CDTF">2010-03-01T00:55:09Z</dcterms:created>
  <dcterms:modified xsi:type="dcterms:W3CDTF">2010-03-01T01:59:07Z</dcterms:modified>
</cp:coreProperties>
</file>